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6"/>
  </p:notesMasterIdLst>
  <p:sldIdLst>
    <p:sldId id="256" r:id="rId2"/>
    <p:sldId id="295" r:id="rId3"/>
    <p:sldId id="301" r:id="rId4"/>
    <p:sldId id="308" r:id="rId5"/>
    <p:sldId id="313" r:id="rId6"/>
    <p:sldId id="314" r:id="rId7"/>
    <p:sldId id="309" r:id="rId8"/>
    <p:sldId id="315" r:id="rId9"/>
    <p:sldId id="310" r:id="rId10"/>
    <p:sldId id="316" r:id="rId11"/>
    <p:sldId id="311" r:id="rId12"/>
    <p:sldId id="312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29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99"/>
    <a:srgbClr val="EC2C06"/>
    <a:srgbClr val="FF7F00"/>
    <a:srgbClr val="6FB9D7"/>
    <a:srgbClr val="808080"/>
    <a:srgbClr val="969696"/>
    <a:srgbClr val="000000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61" d="100"/>
          <a:sy n="61" d="100"/>
        </p:scale>
        <p:origin x="-14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u="none" strike="noStrike" baseline="0"/>
              <a:t>Поступление страховых премий</a:t>
            </a:r>
            <a:endParaRPr lang="ru-RU" sz="1600"/>
          </a:p>
        </c:rich>
      </c:tx>
      <c:layout/>
    </c:title>
    <c:plotArea>
      <c:layout/>
      <c:pieChart>
        <c:varyColors val="1"/>
        <c:ser>
          <c:idx val="1"/>
          <c:order val="1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Лист1!$A$1:$A$3</c:f>
              <c:strCache>
                <c:ptCount val="3"/>
                <c:pt idx="0">
                  <c:v>Обязательное страхование        </c:v>
                </c:pt>
                <c:pt idx="1">
                  <c:v>Добровольное личное страхование </c:v>
                </c:pt>
                <c:pt idx="2">
                  <c:v>Добровольное имущественное страхование</c:v>
                </c:pt>
              </c:strCache>
            </c:strRef>
          </c:cat>
          <c:val>
            <c:numRef>
              <c:f>Лист1!$B$1:$B$3</c:f>
              <c:numCache>
                <c:formatCode>0.00%</c:formatCode>
                <c:ptCount val="3"/>
                <c:pt idx="0">
                  <c:v>0.2090000000000001</c:v>
                </c:pt>
                <c:pt idx="1">
                  <c:v>0.37000000000000022</c:v>
                </c:pt>
                <c:pt idx="2">
                  <c:v>0.42100000000000026</c:v>
                </c:pt>
              </c:numCache>
            </c:numRef>
          </c:val>
        </c:ser>
        <c:ser>
          <c:idx val="0"/>
          <c:order val="0"/>
          <c:dLbls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Обязательное страхование        </c:v>
                </c:pt>
                <c:pt idx="1">
                  <c:v>Добровольное личное страхование </c:v>
                </c:pt>
                <c:pt idx="2">
                  <c:v>Добровольное имущественное страхование</c:v>
                </c:pt>
                <c:pt idx="3">
                  <c:v>Всего</c:v>
                </c:pt>
              </c:strCache>
            </c:strRef>
          </c:cat>
          <c:val>
            <c:numRef>
              <c:f>Лист1!$B$1:$B$4</c:f>
              <c:numCache>
                <c:formatCode>0.00%</c:formatCode>
                <c:ptCount val="4"/>
                <c:pt idx="0">
                  <c:v>0.2090000000000001</c:v>
                </c:pt>
                <c:pt idx="1">
                  <c:v>0.37000000000000022</c:v>
                </c:pt>
                <c:pt idx="2">
                  <c:v>0.42100000000000026</c:v>
                </c:pt>
                <c:pt idx="3" formatCode="0%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70F77F-59EA-45CB-A1A5-45F59C41AB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Freeform 12"/>
          <p:cNvSpPr>
            <a:spLocks/>
          </p:cNvSpPr>
          <p:nvPr/>
        </p:nvSpPr>
        <p:spPr bwMode="gray">
          <a:xfrm>
            <a:off x="-9525" y="2997200"/>
            <a:ext cx="2205038" cy="2663825"/>
          </a:xfrm>
          <a:custGeom>
            <a:avLst/>
            <a:gdLst/>
            <a:ahLst/>
            <a:cxnLst>
              <a:cxn ang="0">
                <a:pos x="0" y="1678"/>
              </a:cxn>
              <a:cxn ang="0">
                <a:pos x="0" y="1134"/>
              </a:cxn>
              <a:cxn ang="0">
                <a:pos x="1406" y="0"/>
              </a:cxn>
              <a:cxn ang="0">
                <a:pos x="1406" y="91"/>
              </a:cxn>
              <a:cxn ang="0">
                <a:pos x="0" y="1678"/>
              </a:cxn>
            </a:cxnLst>
            <a:rect l="0" t="0" r="r" b="b"/>
            <a:pathLst>
              <a:path w="1406" h="1678">
                <a:moveTo>
                  <a:pt x="0" y="1678"/>
                </a:moveTo>
                <a:lnTo>
                  <a:pt x="0" y="1134"/>
                </a:lnTo>
                <a:lnTo>
                  <a:pt x="1406" y="0"/>
                </a:lnTo>
                <a:lnTo>
                  <a:pt x="1406" y="91"/>
                </a:lnTo>
                <a:lnTo>
                  <a:pt x="0" y="1678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103" name="Picture 7" descr="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447800" y="1782763"/>
            <a:ext cx="7359650" cy="1609725"/>
          </a:xfrm>
          <a:prstGeom prst="rect">
            <a:avLst/>
          </a:prstGeom>
          <a:noFill/>
        </p:spPr>
      </p:pic>
      <p:sp>
        <p:nvSpPr>
          <p:cNvPr id="4104" name="Freeform 8"/>
          <p:cNvSpPr>
            <a:spLocks/>
          </p:cNvSpPr>
          <p:nvPr/>
        </p:nvSpPr>
        <p:spPr bwMode="gray">
          <a:xfrm>
            <a:off x="568325" y="-9525"/>
            <a:ext cx="1784350" cy="6875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0" y="2"/>
              </a:cxn>
              <a:cxn ang="0">
                <a:pos x="1124" y="1373"/>
              </a:cxn>
              <a:cxn ang="0">
                <a:pos x="1124" y="2036"/>
              </a:cxn>
              <a:cxn ang="0">
                <a:pos x="889" y="4343"/>
              </a:cxn>
              <a:cxn ang="0">
                <a:pos x="526" y="4343"/>
              </a:cxn>
              <a:cxn ang="0">
                <a:pos x="1079" y="2031"/>
              </a:cxn>
              <a:cxn ang="0">
                <a:pos x="1079" y="1383"/>
              </a:cxn>
              <a:cxn ang="0">
                <a:pos x="0" y="0"/>
              </a:cxn>
            </a:cxnLst>
            <a:rect l="0" t="0" r="r" b="b"/>
            <a:pathLst>
              <a:path w="1124" h="4343">
                <a:moveTo>
                  <a:pt x="0" y="0"/>
                </a:moveTo>
                <a:lnTo>
                  <a:pt x="490" y="2"/>
                </a:lnTo>
                <a:lnTo>
                  <a:pt x="1124" y="1373"/>
                </a:lnTo>
                <a:lnTo>
                  <a:pt x="1124" y="2036"/>
                </a:lnTo>
                <a:lnTo>
                  <a:pt x="889" y="4343"/>
                </a:lnTo>
                <a:lnTo>
                  <a:pt x="526" y="4343"/>
                </a:lnTo>
                <a:lnTo>
                  <a:pt x="1079" y="2031"/>
                </a:lnTo>
                <a:lnTo>
                  <a:pt x="1079" y="13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5" name="Freeform 9"/>
          <p:cNvSpPr>
            <a:spLocks/>
          </p:cNvSpPr>
          <p:nvPr/>
        </p:nvSpPr>
        <p:spPr bwMode="gray">
          <a:xfrm>
            <a:off x="-12700" y="-9525"/>
            <a:ext cx="2392363" cy="6880225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1507" y="1379"/>
              </a:cxn>
              <a:cxn ang="0">
                <a:pos x="1507" y="2036"/>
              </a:cxn>
              <a:cxn ang="0">
                <a:pos x="727" y="4334"/>
              </a:cxn>
              <a:cxn ang="0">
                <a:pos x="2" y="4334"/>
              </a:cxn>
              <a:cxn ang="0">
                <a:pos x="2" y="4162"/>
              </a:cxn>
              <a:cxn ang="0">
                <a:pos x="1441" y="1936"/>
              </a:cxn>
              <a:cxn ang="0">
                <a:pos x="1441" y="1447"/>
              </a:cxn>
              <a:cxn ang="0">
                <a:pos x="8" y="434"/>
              </a:cxn>
              <a:cxn ang="0">
                <a:pos x="0" y="6"/>
              </a:cxn>
              <a:cxn ang="0">
                <a:pos x="181" y="0"/>
              </a:cxn>
            </a:cxnLst>
            <a:rect l="0" t="0" r="r" b="b"/>
            <a:pathLst>
              <a:path w="1507" h="4334">
                <a:moveTo>
                  <a:pt x="181" y="0"/>
                </a:moveTo>
                <a:lnTo>
                  <a:pt x="1507" y="1379"/>
                </a:lnTo>
                <a:lnTo>
                  <a:pt x="1507" y="2036"/>
                </a:lnTo>
                <a:lnTo>
                  <a:pt x="727" y="4334"/>
                </a:lnTo>
                <a:lnTo>
                  <a:pt x="2" y="4334"/>
                </a:lnTo>
                <a:lnTo>
                  <a:pt x="2" y="4162"/>
                </a:lnTo>
                <a:lnTo>
                  <a:pt x="1441" y="1936"/>
                </a:lnTo>
                <a:lnTo>
                  <a:pt x="1441" y="1447"/>
                </a:lnTo>
                <a:lnTo>
                  <a:pt x="8" y="434"/>
                </a:lnTo>
                <a:lnTo>
                  <a:pt x="0" y="6"/>
                </a:lnTo>
                <a:lnTo>
                  <a:pt x="181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6" name="Freeform 10"/>
          <p:cNvSpPr>
            <a:spLocks/>
          </p:cNvSpPr>
          <p:nvPr/>
        </p:nvSpPr>
        <p:spPr bwMode="gray">
          <a:xfrm>
            <a:off x="2557463" y="0"/>
            <a:ext cx="3022600" cy="6858000"/>
          </a:xfrm>
          <a:custGeom>
            <a:avLst/>
            <a:gdLst/>
            <a:ahLst/>
            <a:cxnLst>
              <a:cxn ang="0">
                <a:pos x="1904" y="0"/>
              </a:cxn>
              <a:cxn ang="0">
                <a:pos x="1178" y="0"/>
              </a:cxn>
              <a:cxn ang="0">
                <a:pos x="0" y="1342"/>
              </a:cxn>
              <a:cxn ang="0">
                <a:pos x="0" y="1950"/>
              </a:cxn>
              <a:cxn ang="0">
                <a:pos x="498" y="4354"/>
              </a:cxn>
              <a:cxn ang="0">
                <a:pos x="1088" y="4354"/>
              </a:cxn>
              <a:cxn ang="0">
                <a:pos x="44" y="1985"/>
              </a:cxn>
              <a:cxn ang="0">
                <a:pos x="44" y="1361"/>
              </a:cxn>
              <a:cxn ang="0">
                <a:pos x="1904" y="0"/>
              </a:cxn>
            </a:cxnLst>
            <a:rect l="0" t="0" r="r" b="b"/>
            <a:pathLst>
              <a:path w="1904" h="4354">
                <a:moveTo>
                  <a:pt x="1904" y="0"/>
                </a:moveTo>
                <a:lnTo>
                  <a:pt x="1178" y="0"/>
                </a:lnTo>
                <a:lnTo>
                  <a:pt x="0" y="1342"/>
                </a:lnTo>
                <a:lnTo>
                  <a:pt x="0" y="1950"/>
                </a:lnTo>
                <a:lnTo>
                  <a:pt x="498" y="4354"/>
                </a:lnTo>
                <a:lnTo>
                  <a:pt x="1088" y="4354"/>
                </a:lnTo>
                <a:lnTo>
                  <a:pt x="44" y="1985"/>
                </a:lnTo>
                <a:lnTo>
                  <a:pt x="44" y="1361"/>
                </a:lnTo>
                <a:lnTo>
                  <a:pt x="1904" y="0"/>
                </a:lnTo>
                <a:close/>
              </a:path>
            </a:pathLst>
          </a:custGeom>
          <a:solidFill>
            <a:srgbClr val="D3D3D3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7" name="Freeform 11"/>
          <p:cNvSpPr>
            <a:spLocks/>
          </p:cNvSpPr>
          <p:nvPr/>
        </p:nvSpPr>
        <p:spPr bwMode="gray">
          <a:xfrm>
            <a:off x="2959100" y="-14288"/>
            <a:ext cx="2711450" cy="1887538"/>
          </a:xfrm>
          <a:custGeom>
            <a:avLst/>
            <a:gdLst/>
            <a:ahLst/>
            <a:cxnLst>
              <a:cxn ang="0">
                <a:pos x="1708" y="1"/>
              </a:cxn>
              <a:cxn ang="0">
                <a:pos x="1379" y="0"/>
              </a:cxn>
              <a:cxn ang="0">
                <a:pos x="0" y="1189"/>
              </a:cxn>
              <a:cxn ang="0">
                <a:pos x="1708" y="1"/>
              </a:cxn>
            </a:cxnLst>
            <a:rect l="0" t="0" r="r" b="b"/>
            <a:pathLst>
              <a:path w="1708" h="1189">
                <a:moveTo>
                  <a:pt x="1708" y="1"/>
                </a:moveTo>
                <a:lnTo>
                  <a:pt x="1379" y="0"/>
                </a:lnTo>
                <a:lnTo>
                  <a:pt x="0" y="1189"/>
                </a:lnTo>
                <a:lnTo>
                  <a:pt x="1708" y="1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9" name="Freeform 13"/>
          <p:cNvSpPr>
            <a:spLocks/>
          </p:cNvSpPr>
          <p:nvPr/>
        </p:nvSpPr>
        <p:spPr bwMode="gray">
          <a:xfrm>
            <a:off x="2498725" y="-9525"/>
            <a:ext cx="6105525" cy="6867525"/>
          </a:xfrm>
          <a:custGeom>
            <a:avLst/>
            <a:gdLst/>
            <a:ahLst/>
            <a:cxnLst>
              <a:cxn ang="0">
                <a:pos x="3665" y="0"/>
              </a:cxn>
              <a:cxn ang="0">
                <a:pos x="2122" y="0"/>
              </a:cxn>
              <a:cxn ang="0">
                <a:pos x="0" y="1339"/>
              </a:cxn>
              <a:cxn ang="0">
                <a:pos x="0" y="1950"/>
              </a:cxn>
              <a:cxn ang="0">
                <a:pos x="1215" y="4354"/>
              </a:cxn>
              <a:cxn ang="0">
                <a:pos x="1941" y="4354"/>
              </a:cxn>
              <a:cxn ang="0">
                <a:pos x="72" y="1877"/>
              </a:cxn>
              <a:cxn ang="0">
                <a:pos x="72" y="1361"/>
              </a:cxn>
              <a:cxn ang="0">
                <a:pos x="3846" y="0"/>
              </a:cxn>
              <a:cxn ang="0">
                <a:pos x="2122" y="0"/>
              </a:cxn>
            </a:cxnLst>
            <a:rect l="0" t="0" r="r" b="b"/>
            <a:pathLst>
              <a:path w="3846" h="4354">
                <a:moveTo>
                  <a:pt x="3665" y="0"/>
                </a:moveTo>
                <a:lnTo>
                  <a:pt x="2122" y="0"/>
                </a:lnTo>
                <a:lnTo>
                  <a:pt x="0" y="1339"/>
                </a:lnTo>
                <a:lnTo>
                  <a:pt x="0" y="1950"/>
                </a:lnTo>
                <a:lnTo>
                  <a:pt x="1215" y="4354"/>
                </a:lnTo>
                <a:lnTo>
                  <a:pt x="1941" y="4354"/>
                </a:lnTo>
                <a:lnTo>
                  <a:pt x="72" y="1877"/>
                </a:lnTo>
                <a:lnTo>
                  <a:pt x="72" y="1361"/>
                </a:lnTo>
                <a:lnTo>
                  <a:pt x="3846" y="0"/>
                </a:lnTo>
                <a:lnTo>
                  <a:pt x="2122" y="0"/>
                </a:lnTo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0" name="Freeform 14"/>
          <p:cNvSpPr>
            <a:spLocks/>
          </p:cNvSpPr>
          <p:nvPr/>
        </p:nvSpPr>
        <p:spPr bwMode="gray">
          <a:xfrm>
            <a:off x="-9525" y="185738"/>
            <a:ext cx="2246313" cy="5984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15" y="1197"/>
              </a:cxn>
              <a:cxn ang="0">
                <a:pos x="1415" y="1862"/>
              </a:cxn>
              <a:cxn ang="0">
                <a:pos x="0" y="3770"/>
              </a:cxn>
              <a:cxn ang="0">
                <a:pos x="0" y="3272"/>
              </a:cxn>
              <a:cxn ang="0">
                <a:pos x="1376" y="1801"/>
              </a:cxn>
              <a:cxn ang="0">
                <a:pos x="1376" y="1272"/>
              </a:cxn>
              <a:cxn ang="0">
                <a:pos x="6" y="962"/>
              </a:cxn>
              <a:cxn ang="0">
                <a:pos x="0" y="0"/>
              </a:cxn>
            </a:cxnLst>
            <a:rect l="0" t="0" r="r" b="b"/>
            <a:pathLst>
              <a:path w="1415" h="3770">
                <a:moveTo>
                  <a:pt x="0" y="0"/>
                </a:moveTo>
                <a:lnTo>
                  <a:pt x="1415" y="1197"/>
                </a:lnTo>
                <a:lnTo>
                  <a:pt x="1415" y="1862"/>
                </a:lnTo>
                <a:lnTo>
                  <a:pt x="0" y="3770"/>
                </a:lnTo>
                <a:lnTo>
                  <a:pt x="0" y="3272"/>
                </a:lnTo>
                <a:lnTo>
                  <a:pt x="1376" y="1801"/>
                </a:lnTo>
                <a:lnTo>
                  <a:pt x="1376" y="1272"/>
                </a:lnTo>
                <a:lnTo>
                  <a:pt x="6" y="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1" name="Freeform 15"/>
          <p:cNvSpPr>
            <a:spLocks/>
          </p:cNvSpPr>
          <p:nvPr/>
        </p:nvSpPr>
        <p:spPr bwMode="gray">
          <a:xfrm>
            <a:off x="2608263" y="642938"/>
            <a:ext cx="6540500" cy="6215062"/>
          </a:xfrm>
          <a:custGeom>
            <a:avLst/>
            <a:gdLst/>
            <a:ahLst/>
            <a:cxnLst>
              <a:cxn ang="0">
                <a:pos x="4115" y="0"/>
              </a:cxn>
              <a:cxn ang="0">
                <a:pos x="4120" y="500"/>
              </a:cxn>
              <a:cxn ang="0">
                <a:pos x="61" y="1059"/>
              </a:cxn>
              <a:cxn ang="0">
                <a:pos x="61" y="1466"/>
              </a:cxn>
              <a:cxn ang="0">
                <a:pos x="2419" y="3915"/>
              </a:cxn>
              <a:cxn ang="0">
                <a:pos x="1830" y="3915"/>
              </a:cxn>
              <a:cxn ang="0">
                <a:pos x="0" y="1449"/>
              </a:cxn>
              <a:cxn ang="0">
                <a:pos x="0" y="967"/>
              </a:cxn>
              <a:cxn ang="0">
                <a:pos x="4115" y="0"/>
              </a:cxn>
            </a:cxnLst>
            <a:rect l="0" t="0" r="r" b="b"/>
            <a:pathLst>
              <a:path w="4120" h="3915">
                <a:moveTo>
                  <a:pt x="4115" y="0"/>
                </a:moveTo>
                <a:lnTo>
                  <a:pt x="4120" y="500"/>
                </a:lnTo>
                <a:lnTo>
                  <a:pt x="61" y="1059"/>
                </a:lnTo>
                <a:lnTo>
                  <a:pt x="61" y="1466"/>
                </a:lnTo>
                <a:lnTo>
                  <a:pt x="2419" y="3915"/>
                </a:lnTo>
                <a:lnTo>
                  <a:pt x="1830" y="3915"/>
                </a:lnTo>
                <a:lnTo>
                  <a:pt x="0" y="1449"/>
                </a:lnTo>
                <a:lnTo>
                  <a:pt x="0" y="967"/>
                </a:lnTo>
                <a:lnTo>
                  <a:pt x="4115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2" name="Freeform 16"/>
          <p:cNvSpPr>
            <a:spLocks/>
          </p:cNvSpPr>
          <p:nvPr/>
        </p:nvSpPr>
        <p:spPr bwMode="gray">
          <a:xfrm>
            <a:off x="2586038" y="-17463"/>
            <a:ext cx="6557962" cy="6875463"/>
          </a:xfrm>
          <a:custGeom>
            <a:avLst/>
            <a:gdLst/>
            <a:ahLst/>
            <a:cxnLst>
              <a:cxn ang="0">
                <a:pos x="4131" y="0"/>
              </a:cxn>
              <a:cxn ang="0">
                <a:pos x="4126" y="494"/>
              </a:cxn>
              <a:cxn ang="0">
                <a:pos x="55" y="1404"/>
              </a:cxn>
              <a:cxn ang="0">
                <a:pos x="55" y="1853"/>
              </a:cxn>
              <a:cxn ang="0">
                <a:pos x="3156" y="4348"/>
              </a:cxn>
              <a:cxn ang="0">
                <a:pos x="2067" y="4348"/>
              </a:cxn>
              <a:cxn ang="0">
                <a:pos x="0" y="1882"/>
              </a:cxn>
              <a:cxn ang="0">
                <a:pos x="0" y="1355"/>
              </a:cxn>
              <a:cxn ang="0">
                <a:pos x="3615" y="0"/>
              </a:cxn>
              <a:cxn ang="0">
                <a:pos x="4131" y="0"/>
              </a:cxn>
            </a:cxnLst>
            <a:rect l="0" t="0" r="r" b="b"/>
            <a:pathLst>
              <a:path w="4131" h="4348">
                <a:moveTo>
                  <a:pt x="4131" y="0"/>
                </a:moveTo>
                <a:lnTo>
                  <a:pt x="4126" y="494"/>
                </a:lnTo>
                <a:lnTo>
                  <a:pt x="55" y="1404"/>
                </a:lnTo>
                <a:lnTo>
                  <a:pt x="55" y="1853"/>
                </a:lnTo>
                <a:lnTo>
                  <a:pt x="3156" y="4348"/>
                </a:lnTo>
                <a:lnTo>
                  <a:pt x="2067" y="4348"/>
                </a:lnTo>
                <a:lnTo>
                  <a:pt x="0" y="1882"/>
                </a:lnTo>
                <a:lnTo>
                  <a:pt x="0" y="1355"/>
                </a:lnTo>
                <a:lnTo>
                  <a:pt x="3615" y="0"/>
                </a:lnTo>
                <a:lnTo>
                  <a:pt x="4131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3" name="Freeform 17"/>
          <p:cNvSpPr>
            <a:spLocks/>
          </p:cNvSpPr>
          <p:nvPr/>
        </p:nvSpPr>
        <p:spPr bwMode="gray">
          <a:xfrm>
            <a:off x="2771775" y="-26988"/>
            <a:ext cx="5761038" cy="2087563"/>
          </a:xfrm>
          <a:custGeom>
            <a:avLst/>
            <a:gdLst/>
            <a:ahLst/>
            <a:cxnLst>
              <a:cxn ang="0">
                <a:pos x="0" y="1315"/>
              </a:cxn>
              <a:cxn ang="0">
                <a:pos x="2858" y="0"/>
              </a:cxn>
              <a:cxn ang="0">
                <a:pos x="3629" y="0"/>
              </a:cxn>
              <a:cxn ang="0">
                <a:pos x="0" y="1315"/>
              </a:cxn>
            </a:cxnLst>
            <a:rect l="0" t="0" r="r" b="b"/>
            <a:pathLst>
              <a:path w="3629" h="1315">
                <a:moveTo>
                  <a:pt x="0" y="1315"/>
                </a:moveTo>
                <a:lnTo>
                  <a:pt x="2858" y="0"/>
                </a:lnTo>
                <a:lnTo>
                  <a:pt x="3629" y="0"/>
                </a:lnTo>
                <a:lnTo>
                  <a:pt x="0" y="1315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4" name="Freeform 18"/>
          <p:cNvSpPr>
            <a:spLocks/>
          </p:cNvSpPr>
          <p:nvPr/>
        </p:nvSpPr>
        <p:spPr bwMode="gray">
          <a:xfrm>
            <a:off x="2555875" y="2924175"/>
            <a:ext cx="3384550" cy="3944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32" y="2495"/>
              </a:cxn>
              <a:cxn ang="0">
                <a:pos x="1814" y="2495"/>
              </a:cxn>
              <a:cxn ang="0">
                <a:pos x="0" y="0"/>
              </a:cxn>
            </a:cxnLst>
            <a:rect l="0" t="0" r="r" b="b"/>
            <a:pathLst>
              <a:path w="2132" h="2495">
                <a:moveTo>
                  <a:pt x="0" y="0"/>
                </a:moveTo>
                <a:lnTo>
                  <a:pt x="2132" y="2495"/>
                </a:lnTo>
                <a:lnTo>
                  <a:pt x="1814" y="24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5001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0" name="Freeform 24"/>
          <p:cNvSpPr>
            <a:spLocks/>
          </p:cNvSpPr>
          <p:nvPr/>
        </p:nvSpPr>
        <p:spPr bwMode="gray">
          <a:xfrm>
            <a:off x="-19050" y="180975"/>
            <a:ext cx="2262188" cy="1914525"/>
          </a:xfrm>
          <a:custGeom>
            <a:avLst/>
            <a:gdLst/>
            <a:ahLst/>
            <a:cxnLst>
              <a:cxn ang="0">
                <a:pos x="1425" y="1206"/>
              </a:cxn>
              <a:cxn ang="0">
                <a:pos x="0" y="0"/>
              </a:cxn>
              <a:cxn ang="0">
                <a:pos x="0" y="186"/>
              </a:cxn>
              <a:cxn ang="0">
                <a:pos x="1425" y="1206"/>
              </a:cxn>
            </a:cxnLst>
            <a:rect l="0" t="0" r="r" b="b"/>
            <a:pathLst>
              <a:path w="1425" h="1206">
                <a:moveTo>
                  <a:pt x="1425" y="1206"/>
                </a:moveTo>
                <a:lnTo>
                  <a:pt x="0" y="0"/>
                </a:lnTo>
                <a:lnTo>
                  <a:pt x="0" y="186"/>
                </a:lnTo>
                <a:lnTo>
                  <a:pt x="1425" y="1206"/>
                </a:lnTo>
                <a:close/>
              </a:path>
            </a:pathLst>
          </a:custGeom>
          <a:solidFill>
            <a:srgbClr val="333333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1" name="Freeform 25"/>
          <p:cNvSpPr>
            <a:spLocks/>
          </p:cNvSpPr>
          <p:nvPr/>
        </p:nvSpPr>
        <p:spPr bwMode="gray">
          <a:xfrm>
            <a:off x="-12700" y="3105150"/>
            <a:ext cx="2327275" cy="3762375"/>
          </a:xfrm>
          <a:custGeom>
            <a:avLst/>
            <a:gdLst/>
            <a:ahLst/>
            <a:cxnLst>
              <a:cxn ang="0">
                <a:pos x="0" y="2248"/>
              </a:cxn>
              <a:cxn ang="0">
                <a:pos x="1466" y="0"/>
              </a:cxn>
              <a:cxn ang="0">
                <a:pos x="194" y="2370"/>
              </a:cxn>
              <a:cxn ang="0">
                <a:pos x="4" y="2364"/>
              </a:cxn>
              <a:cxn ang="0">
                <a:pos x="0" y="2248"/>
              </a:cxn>
            </a:cxnLst>
            <a:rect l="0" t="0" r="r" b="b"/>
            <a:pathLst>
              <a:path w="1466" h="2370">
                <a:moveTo>
                  <a:pt x="0" y="2248"/>
                </a:moveTo>
                <a:lnTo>
                  <a:pt x="1466" y="0"/>
                </a:lnTo>
                <a:lnTo>
                  <a:pt x="194" y="2370"/>
                </a:lnTo>
                <a:lnTo>
                  <a:pt x="4" y="2364"/>
                </a:lnTo>
                <a:lnTo>
                  <a:pt x="0" y="2248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2" name="Freeform 26"/>
          <p:cNvSpPr>
            <a:spLocks/>
          </p:cNvSpPr>
          <p:nvPr/>
        </p:nvSpPr>
        <p:spPr bwMode="gray">
          <a:xfrm>
            <a:off x="-9525" y="1403350"/>
            <a:ext cx="2317750" cy="526573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643"/>
              </a:cxn>
              <a:cxn ang="0">
                <a:pos x="1410" y="564"/>
              </a:cxn>
              <a:cxn ang="0">
                <a:pos x="1410" y="1049"/>
              </a:cxn>
              <a:cxn ang="0">
                <a:pos x="0" y="2852"/>
              </a:cxn>
              <a:cxn ang="0">
                <a:pos x="0" y="3317"/>
              </a:cxn>
              <a:cxn ang="0">
                <a:pos x="1460" y="1062"/>
              </a:cxn>
              <a:cxn ang="0">
                <a:pos x="1460" y="505"/>
              </a:cxn>
              <a:cxn ang="0">
                <a:pos x="6" y="0"/>
              </a:cxn>
            </a:cxnLst>
            <a:rect l="0" t="0" r="r" b="b"/>
            <a:pathLst>
              <a:path w="1460" h="3317">
                <a:moveTo>
                  <a:pt x="6" y="0"/>
                </a:moveTo>
                <a:lnTo>
                  <a:pt x="6" y="643"/>
                </a:lnTo>
                <a:lnTo>
                  <a:pt x="1410" y="564"/>
                </a:lnTo>
                <a:lnTo>
                  <a:pt x="1410" y="1049"/>
                </a:lnTo>
                <a:lnTo>
                  <a:pt x="0" y="2852"/>
                </a:lnTo>
                <a:lnTo>
                  <a:pt x="0" y="3317"/>
                </a:lnTo>
                <a:lnTo>
                  <a:pt x="1460" y="1062"/>
                </a:lnTo>
                <a:lnTo>
                  <a:pt x="1460" y="50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0" y="-19050"/>
            <a:ext cx="9153525" cy="6886575"/>
            <a:chOff x="0" y="0"/>
            <a:chExt cx="5760" cy="4326"/>
          </a:xfrm>
        </p:grpSpPr>
        <p:pic>
          <p:nvPicPr>
            <p:cNvPr id="4131" name="Picture 35" descr="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0" y="0"/>
              <a:ext cx="5760" cy="4326"/>
            </a:xfrm>
            <a:prstGeom prst="rect">
              <a:avLst/>
            </a:prstGeom>
            <a:noFill/>
          </p:spPr>
        </p:pic>
        <p:sp>
          <p:nvSpPr>
            <p:cNvPr id="4123" name="Rectangle 27"/>
            <p:cNvSpPr>
              <a:spLocks noChangeArrowheads="1"/>
            </p:cNvSpPr>
            <p:nvPr userDrawn="1"/>
          </p:nvSpPr>
          <p:spPr bwMode="gray">
            <a:xfrm>
              <a:off x="212" y="462"/>
              <a:ext cx="5334" cy="3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4115" name="Picture 19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4141788" y="4041775"/>
            <a:ext cx="415925" cy="41592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3787775"/>
            <a:ext cx="7772400" cy="885825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9150" y="3505200"/>
            <a:ext cx="4129088" cy="457200"/>
          </a:xfrm>
        </p:spPr>
        <p:txBody>
          <a:bodyPr/>
          <a:lstStyle>
            <a:lvl1pPr marL="0" indent="0" algn="dist">
              <a:buFontTx/>
              <a:buNone/>
              <a:defRPr sz="2000" b="1">
                <a:solidFill>
                  <a:srgbClr val="777777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gray">
          <a:xfrm>
            <a:off x="7561263" y="5476875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FF7F00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gray">
          <a:xfrm>
            <a:off x="6618288" y="5781675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Times New Roman" pitchFamily="18" charset="0"/>
              </a:rPr>
              <a:t>www.themegallery.com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27D22A-DFB0-4169-A714-8A2869E40D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gray">
          <a:xfrm>
            <a:off x="341313" y="722313"/>
            <a:ext cx="8478837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34E9B-743F-455A-A23F-E043353EE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5927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5927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27A7F-28CC-4520-9369-FAC558A328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83325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5464D8A7-5E7A-45B5-87E5-C88EF4D8E8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3E6F1-76CD-4FA3-A6D6-8EC00976D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174C7-C078-4907-87C3-29FFD7CA6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C9FF6-89FC-4631-BBC0-CF56B28DD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5B0E2-52E7-4430-A9F6-5ECAC11DC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8FF82-6D4C-4B63-85F6-C2B044814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7A0A5-3DFD-4CA9-BB82-8F672E3BDD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30CB0-830D-4840-8E7F-35E8BB3D9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60985-70DB-4E7E-8801-31BDA15322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/>
        </p:nvSpPr>
        <p:spPr bwMode="gray">
          <a:xfrm>
            <a:off x="7658100" y="0"/>
            <a:ext cx="1104900" cy="6848475"/>
          </a:xfrm>
          <a:custGeom>
            <a:avLst/>
            <a:gdLst/>
            <a:ahLst/>
            <a:cxnLst>
              <a:cxn ang="0">
                <a:pos x="312" y="0"/>
              </a:cxn>
              <a:cxn ang="0">
                <a:pos x="528" y="444"/>
              </a:cxn>
              <a:cxn ang="0">
                <a:pos x="696" y="960"/>
              </a:cxn>
              <a:cxn ang="0">
                <a:pos x="426" y="4314"/>
              </a:cxn>
              <a:cxn ang="0">
                <a:pos x="108" y="4314"/>
              </a:cxn>
              <a:cxn ang="0">
                <a:pos x="648" y="960"/>
              </a:cxn>
              <a:cxn ang="0">
                <a:pos x="456" y="432"/>
              </a:cxn>
              <a:cxn ang="0">
                <a:pos x="0" y="0"/>
              </a:cxn>
              <a:cxn ang="0">
                <a:pos x="312" y="0"/>
              </a:cxn>
            </a:cxnLst>
            <a:rect l="0" t="0" r="r" b="b"/>
            <a:pathLst>
              <a:path w="696" h="4314">
                <a:moveTo>
                  <a:pt x="312" y="0"/>
                </a:moveTo>
                <a:lnTo>
                  <a:pt x="528" y="444"/>
                </a:lnTo>
                <a:lnTo>
                  <a:pt x="696" y="960"/>
                </a:lnTo>
                <a:lnTo>
                  <a:pt x="426" y="4314"/>
                </a:lnTo>
                <a:lnTo>
                  <a:pt x="108" y="4314"/>
                </a:lnTo>
                <a:lnTo>
                  <a:pt x="648" y="960"/>
                </a:lnTo>
                <a:lnTo>
                  <a:pt x="456" y="432"/>
                </a:lnTo>
                <a:lnTo>
                  <a:pt x="0" y="0"/>
                </a:lnTo>
                <a:lnTo>
                  <a:pt x="312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1066800" y="0"/>
            <a:ext cx="75438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6" y="0"/>
              </a:cxn>
              <a:cxn ang="0">
                <a:pos x="4590" y="450"/>
              </a:cxn>
              <a:cxn ang="0">
                <a:pos x="4752" y="972"/>
              </a:cxn>
              <a:cxn ang="0">
                <a:pos x="3600" y="4320"/>
              </a:cxn>
              <a:cxn ang="0">
                <a:pos x="3312" y="4320"/>
              </a:cxn>
              <a:cxn ang="0">
                <a:pos x="4712" y="994"/>
              </a:cxn>
              <a:cxn ang="0">
                <a:pos x="4518" y="524"/>
              </a:cxn>
              <a:cxn ang="0">
                <a:pos x="0" y="0"/>
              </a:cxn>
            </a:cxnLst>
            <a:rect l="0" t="0" r="r" b="b"/>
            <a:pathLst>
              <a:path w="4752" h="4320">
                <a:moveTo>
                  <a:pt x="0" y="0"/>
                </a:moveTo>
                <a:lnTo>
                  <a:pt x="1536" y="0"/>
                </a:lnTo>
                <a:lnTo>
                  <a:pt x="4590" y="450"/>
                </a:lnTo>
                <a:lnTo>
                  <a:pt x="4752" y="972"/>
                </a:lnTo>
                <a:lnTo>
                  <a:pt x="3600" y="4320"/>
                </a:lnTo>
                <a:lnTo>
                  <a:pt x="3312" y="4320"/>
                </a:lnTo>
                <a:lnTo>
                  <a:pt x="4712" y="994"/>
                </a:lnTo>
                <a:lnTo>
                  <a:pt x="4518" y="5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5486400" y="1657350"/>
            <a:ext cx="2990850" cy="5200650"/>
          </a:xfrm>
          <a:custGeom>
            <a:avLst/>
            <a:gdLst/>
            <a:ahLst/>
            <a:cxnLst>
              <a:cxn ang="0">
                <a:pos x="384" y="3276"/>
              </a:cxn>
              <a:cxn ang="0">
                <a:pos x="1884" y="0"/>
              </a:cxn>
              <a:cxn ang="0">
                <a:pos x="0" y="3276"/>
              </a:cxn>
              <a:cxn ang="0">
                <a:pos x="384" y="3276"/>
              </a:cxn>
            </a:cxnLst>
            <a:rect l="0" t="0" r="r" b="b"/>
            <a:pathLst>
              <a:path w="1884" h="3276">
                <a:moveTo>
                  <a:pt x="384" y="3276"/>
                </a:moveTo>
                <a:lnTo>
                  <a:pt x="1884" y="0"/>
                </a:lnTo>
                <a:lnTo>
                  <a:pt x="0" y="3276"/>
                </a:lnTo>
                <a:lnTo>
                  <a:pt x="384" y="3276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6" name="Freeform 12"/>
          <p:cNvSpPr>
            <a:spLocks/>
          </p:cNvSpPr>
          <p:nvPr/>
        </p:nvSpPr>
        <p:spPr bwMode="gray">
          <a:xfrm>
            <a:off x="3429000" y="0"/>
            <a:ext cx="5172075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82" y="475"/>
              </a:cxn>
              <a:cxn ang="0">
                <a:pos x="3210" y="936"/>
              </a:cxn>
              <a:cxn ang="0">
                <a:pos x="1728" y="4320"/>
              </a:cxn>
              <a:cxn ang="0">
                <a:pos x="1872" y="4320"/>
              </a:cxn>
              <a:cxn ang="0">
                <a:pos x="3258" y="912"/>
              </a:cxn>
              <a:cxn ang="0">
                <a:pos x="3120" y="432"/>
              </a:cxn>
              <a:cxn ang="0">
                <a:pos x="1296" y="0"/>
              </a:cxn>
              <a:cxn ang="0">
                <a:pos x="0" y="0"/>
              </a:cxn>
            </a:cxnLst>
            <a:rect l="0" t="0" r="r" b="b"/>
            <a:pathLst>
              <a:path w="3258" h="4320">
                <a:moveTo>
                  <a:pt x="0" y="0"/>
                </a:moveTo>
                <a:lnTo>
                  <a:pt x="3082" y="475"/>
                </a:lnTo>
                <a:lnTo>
                  <a:pt x="3210" y="936"/>
                </a:lnTo>
                <a:lnTo>
                  <a:pt x="1728" y="4320"/>
                </a:lnTo>
                <a:lnTo>
                  <a:pt x="1872" y="4320"/>
                </a:lnTo>
                <a:lnTo>
                  <a:pt x="3258" y="912"/>
                </a:lnTo>
                <a:lnTo>
                  <a:pt x="3120" y="432"/>
                </a:lnTo>
                <a:lnTo>
                  <a:pt x="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8" name="Freeform 14"/>
          <p:cNvSpPr>
            <a:spLocks/>
          </p:cNvSpPr>
          <p:nvPr/>
        </p:nvSpPr>
        <p:spPr bwMode="gray">
          <a:xfrm>
            <a:off x="8382000" y="0"/>
            <a:ext cx="762000" cy="11430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354" y="690"/>
              </a:cxn>
              <a:cxn ang="0">
                <a:pos x="480" y="720"/>
              </a:cxn>
              <a:cxn ang="0">
                <a:pos x="480" y="576"/>
              </a:cxn>
              <a:cxn ang="0">
                <a:pos x="48" y="96"/>
              </a:cxn>
              <a:cxn ang="0">
                <a:pos x="89" y="0"/>
              </a:cxn>
              <a:cxn ang="0">
                <a:pos x="48" y="0"/>
              </a:cxn>
            </a:cxnLst>
            <a:rect l="0" t="0" r="r" b="b"/>
            <a:pathLst>
              <a:path w="480" h="720">
                <a:moveTo>
                  <a:pt x="48" y="0"/>
                </a:moveTo>
                <a:lnTo>
                  <a:pt x="0" y="96"/>
                </a:lnTo>
                <a:lnTo>
                  <a:pt x="354" y="690"/>
                </a:lnTo>
                <a:lnTo>
                  <a:pt x="480" y="720"/>
                </a:lnTo>
                <a:lnTo>
                  <a:pt x="480" y="576"/>
                </a:lnTo>
                <a:lnTo>
                  <a:pt x="48" y="96"/>
                </a:lnTo>
                <a:lnTo>
                  <a:pt x="89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9" name="Freeform 15"/>
          <p:cNvSpPr>
            <a:spLocks/>
          </p:cNvSpPr>
          <p:nvPr/>
        </p:nvSpPr>
        <p:spPr bwMode="gray">
          <a:xfrm>
            <a:off x="8610600" y="228600"/>
            <a:ext cx="533400" cy="533400"/>
          </a:xfrm>
          <a:custGeom>
            <a:avLst/>
            <a:gdLst/>
            <a:ahLst/>
            <a:cxnLst>
              <a:cxn ang="0">
                <a:pos x="336" y="336"/>
              </a:cxn>
              <a:cxn ang="0">
                <a:pos x="0" y="0"/>
              </a:cxn>
              <a:cxn ang="0">
                <a:pos x="336" y="240"/>
              </a:cxn>
              <a:cxn ang="0">
                <a:pos x="336" y="336"/>
              </a:cxn>
            </a:cxnLst>
            <a:rect l="0" t="0" r="r" b="b"/>
            <a:pathLst>
              <a:path w="336" h="336">
                <a:moveTo>
                  <a:pt x="336" y="336"/>
                </a:moveTo>
                <a:lnTo>
                  <a:pt x="0" y="0"/>
                </a:lnTo>
                <a:lnTo>
                  <a:pt x="336" y="240"/>
                </a:lnTo>
                <a:lnTo>
                  <a:pt x="336" y="33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5562600" y="0"/>
            <a:ext cx="3267075" cy="6858000"/>
            <a:chOff x="3504" y="0"/>
            <a:chExt cx="2058" cy="4320"/>
          </a:xfrm>
        </p:grpSpPr>
        <p:sp>
          <p:nvSpPr>
            <p:cNvPr id="1037" name="Freeform 13"/>
            <p:cNvSpPr>
              <a:spLocks/>
            </p:cNvSpPr>
            <p:nvPr userDrawn="1"/>
          </p:nvSpPr>
          <p:spPr bwMode="gray">
            <a:xfrm>
              <a:off x="3504" y="0"/>
              <a:ext cx="2058" cy="43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6" y="0"/>
                </a:cxn>
                <a:cxn ang="0">
                  <a:pos x="1854" y="402"/>
                </a:cxn>
                <a:cxn ang="0">
                  <a:pos x="2058" y="972"/>
                </a:cxn>
                <a:cxn ang="0">
                  <a:pos x="1296" y="4320"/>
                </a:cxn>
                <a:cxn ang="0">
                  <a:pos x="720" y="4320"/>
                </a:cxn>
                <a:cxn ang="0">
                  <a:pos x="1920" y="912"/>
                </a:cxn>
                <a:cxn ang="0">
                  <a:pos x="1776" y="432"/>
                </a:cxn>
                <a:cxn ang="0">
                  <a:pos x="0" y="0"/>
                </a:cxn>
              </a:cxnLst>
              <a:rect l="0" t="0" r="r" b="b"/>
              <a:pathLst>
                <a:path w="2058" h="4320">
                  <a:moveTo>
                    <a:pt x="0" y="0"/>
                  </a:moveTo>
                  <a:lnTo>
                    <a:pt x="1056" y="0"/>
                  </a:lnTo>
                  <a:lnTo>
                    <a:pt x="1854" y="402"/>
                  </a:lnTo>
                  <a:lnTo>
                    <a:pt x="2058" y="972"/>
                  </a:lnTo>
                  <a:lnTo>
                    <a:pt x="1296" y="4320"/>
                  </a:lnTo>
                  <a:lnTo>
                    <a:pt x="720" y="4320"/>
                  </a:lnTo>
                  <a:lnTo>
                    <a:pt x="1920" y="912"/>
                  </a:lnTo>
                  <a:lnTo>
                    <a:pt x="1776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gray">
            <a:xfrm>
              <a:off x="4217" y="1056"/>
              <a:ext cx="1152" cy="3264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1152" y="0"/>
                </a:cxn>
                <a:cxn ang="0">
                  <a:pos x="96" y="3264"/>
                </a:cxn>
                <a:cxn ang="0">
                  <a:pos x="0" y="3264"/>
                </a:cxn>
              </a:cxnLst>
              <a:rect l="0" t="0" r="r" b="b"/>
              <a:pathLst>
                <a:path w="1152" h="3264">
                  <a:moveTo>
                    <a:pt x="0" y="3264"/>
                  </a:moveTo>
                  <a:lnTo>
                    <a:pt x="1152" y="0"/>
                  </a:lnTo>
                  <a:lnTo>
                    <a:pt x="96" y="3264"/>
                  </a:lnTo>
                  <a:lnTo>
                    <a:pt x="0" y="32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142875" y="765175"/>
            <a:ext cx="8858250" cy="5943600"/>
            <a:chOff x="90" y="480"/>
            <a:chExt cx="5580" cy="3744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81000" y="676275"/>
            <a:ext cx="62484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43" name="Picture 19" descr="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500063" y="577850"/>
            <a:ext cx="371475" cy="371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3288" y="198438"/>
            <a:ext cx="6302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83325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D6058E-5C90-4007-AC8B-278D448B1F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zakon.kz/Document/?link_id=100380009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11960" y="4077072"/>
            <a:ext cx="4388024" cy="885825"/>
          </a:xfrm>
        </p:spPr>
        <p:txBody>
          <a:bodyPr/>
          <a:lstStyle/>
          <a:p>
            <a:r>
              <a:rPr lang="ru-RU" sz="3600" dirty="0" smtClean="0"/>
              <a:t>Классификация  страхования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5517232"/>
            <a:ext cx="2232248" cy="5760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1"/>
          <p:cNvSpPr>
            <a:spLocks noChangeArrowheads="1"/>
          </p:cNvSpPr>
          <p:nvPr/>
        </p:nvSpPr>
        <p:spPr bwMode="auto">
          <a:xfrm>
            <a:off x="827584" y="836712"/>
            <a:ext cx="7992888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 страхованию ответственности </a:t>
            </a:r>
            <a:r>
              <a:rPr kumimoji="0" lang="ru-RU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подотраслями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выступают: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 -  страхование задолженности </a:t>
            </a:r>
            <a:endParaRPr lang="ru-RU" sz="2100" b="1" dirty="0" smtClean="0">
              <a:solidFill>
                <a:schemeClr val="accent5">
                  <a:lumMod val="75000"/>
                </a:schemeClr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 -  страхование на случай возмещения вреда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(которое также называют страхованием гражданской ответственности).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 страхованию ответственности осуществляются следующие </a:t>
            </a:r>
            <a:r>
              <a:rPr kumimoji="0" lang="ru-RU" sz="21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виды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страхования: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страхование непогашения кредита или другой задолженности;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страхование гражданской ответственности владельцев источников повышенной опасности (например, транспортных средств);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страхование гражданской ответственности на случай нанесения вреда в процессе хозяйственной деятельности и другие.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10" name="Picture 10" descr="http://psychomedia.org/sites/default/files/styles/x300/public/field/image/R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2611">
            <a:off x="6101519" y="3773313"/>
            <a:ext cx="2808312" cy="2855117"/>
          </a:xfrm>
          <a:prstGeom prst="rect">
            <a:avLst/>
          </a:prstGeom>
          <a:noFill/>
        </p:spPr>
      </p:pic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683568" y="620688"/>
            <a:ext cx="5904656" cy="4392488"/>
          </a:xfrm>
          <a:prstGeom prst="roundRect">
            <a:avLst>
              <a:gd name="adj" fmla="val 2201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323528" y="4797152"/>
            <a:ext cx="1440160" cy="10081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8F8F8"/>
                </a:solidFill>
              </a:rPr>
              <a:t>4.</a:t>
            </a:r>
            <a:endParaRPr lang="en-US" sz="2800" b="1" dirty="0">
              <a:solidFill>
                <a:srgbClr val="F8F8F8"/>
              </a:solidFill>
            </a:endParaRPr>
          </a:p>
        </p:txBody>
      </p:sp>
      <p:pic>
        <p:nvPicPr>
          <p:cNvPr id="6" name="Picture 24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869160"/>
            <a:ext cx="1689100" cy="244475"/>
          </a:xfrm>
          <a:prstGeom prst="rect">
            <a:avLst/>
          </a:prstGeom>
          <a:noFill/>
        </p:spPr>
      </p:pic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899592" y="692696"/>
            <a:ext cx="5472608" cy="409342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страховании экономических (предпринимательских) рисков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выделяются две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: страхование рисков прямых и косвенных потерь. К прямым потерям могут быть отнесены потери от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недополучения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прибыли, убытков от простоев оборудования вследствие недопоставок сырья, материалов и комплектующих изделий, забастовок и других причин. Косвенные – страхование упущенной выгоды,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err="1" smtClean="0">
                <a:ln>
                  <a:noFill/>
                </a:ln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банкротсва</a:t>
            </a:r>
            <a:r>
              <a:rPr kumimoji="0" lang="ru-RU" sz="2000" b="0" i="0" strike="noStrike" cap="none" normalizeH="0" dirty="0" smtClean="0">
                <a:ln>
                  <a:noFill/>
                </a:ln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предприятия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8004" name="AutoShape 4" descr="data:image/jpeg;base64,/9j/4AAQSkZJRgABAQAAAQABAAD/2wCEAAkGBxQSEhQUEhQVFhQUFRcVFRQVFBUXFBUVFBQXFhUUFBUZHSggGBolHBQUITEhJSkrLi4uFx8zODMsNygtLisBCgoKDg0OGxAQGywlICQsLCwsLCwsLCwsLCwsLCwsLCwsLCw0LCwsLCwsLCwsLCwsLCwsLCwsLCwsLCwsLCwsLP/AABEIAL4BCQMBIgACEQEDEQH/xAAcAAABBQEBAQAAAAAAAAAAAAAEAAIDBQYBBwj/xABCEAABAwEFBgMDCgQFBQEAAAABAAIDEQQFEiExE0FRYXGRBhWBIlKhIzIzQlOSscHR8AdicnMUJDSi8UNjgrLhFv/EABoBAAIDAQEAAAAAAAAAAAAAAAACAQMEBQb/xAAuEQACAgEBBgUEAgMBAAAAAAAAAQIRAwQSEyExUZEiQVJxgQUUMmEjMwah4UL/2gAMAwEAAhEDEQA/APcUklHNKGgucaAZkncgCRJVxveL7RqYb6i99qfdz6PsJvIdV3LRJVZvqL32rnncP2jUbqfR9g3sPUu5apKrF8xe+EjfMXvhG7n0fYN5Dqu5aJKq86i99qXncP2jUbqfR9g3sPUu5apKq87h+0au+dRe+1G7n0fYN7D1LuWiSqxfMXvhd83j98I3c+j7BvIdV3LNJVgviI/XCRviL3wjdz6PsG8h1Xcs0lW+bR+8PinMvNh0cCo2JdCduPUsElXOvSMZFwT229p0Khxa5olST5MOSQRtzeKZ5kzj8CjZYbSLBJVZvmIavCb55D9o1Nu59H2F3sOq7lskqnzyH7Rq753D9o1G6n6X2I3sPUu5apKp89h+0al57D9o1Tup+l9g3sPUu5bJKp89h+0al57D9o1G6n6X2Dew9S7lskqoX3Cf+o1FWe2teKtII4hK4SXNDKcXyYWkmtKclGEq2/T8jJ/SrJV18CsbhxCeDqS9xMiuDX6MOckxWFpu8tFag179kEWruwnGStHn8kJRdMYlRPouhqexKHRyUyop2wtcMjmhqJKuUb5FilXM49q5ROTmprEojolRSPZRcoi7JoUdK56I0QDU16aIWJ+E1GqdNI52qrkm2WQaS4kgY1p1yr6ol1nZStc0CwhTsZqaim9Vzi+pZCS5UEh4pQcFC14bRQOtrImku0HAV6LJ2+/ZHOOD2W/H1Kw59VjwcGdrQfSdRrVtRpJebN2Ian2iKcAc/VEseBkNF5d5pLXWvoPii7Df72OBIqDqBXMep1XPf1CMuElwO2/8cnBNwkm/Y9MEo5LjpgVQWS8WSDEx1eWhHIjcjYbSt0MUZx2ouzz+dzwz2MipnbwshdUgBUzmEbleS2nr+SBmlG/MnkFv08ppUzmaiMJO0V1ElK+lck2i22YiOi5RPouUUgNouUT6LiCBA0V3clroMNd/4qpbEMs8+CKsR+U4aLBr2t38nQ0C/k+Dc2V9QiEFYNAjVyDsHVXXy6kbjwCsVWX59E/onx/kvcTJ+D9mZwWyuqjls4NTx0zUDBmnP5VXX2FF+E4m8cl4iAtSwp4Ck2JpWmSt2iqrIQ1donhhXKIsKG0SonUXQiwDLNTCMYBppXguwxMOv4lCFyJs0gAzGfH9FmnFq2jTCabSZJJd7eJ9M1DaLAW8VZRFzhkQB8UVEQBTXmVm+4nD9mxaaE+SoqLPYhSruyx3jS7XySQBr6RYiXsq4YqFppUA50r8Vt73tzImPe4GjQXGm+g0WVdbW2mSP5TC1wNI8OvGvFwoadOaz58ssiqzRp8UMcla4DbvsAlgLGtbCa4XAPdIMqEEaAZU/wCVWXjcckIqRibuc3PpUaha66rNsjIxzW0bKaEFxBjfR0bjiJzLThJFBVpyFQrCafDpkFnemjljx5nVwfVsuklUVcen/UeZGIgZgjqCEMRU05r0lswkcRUOyNcwRqB++hTIrE1lSGtaSakgAVVa+mqfKf8Ao3v/ACZwXixO/cyvhyzuLnEhzcIGoIrU5a66FaaNpCJNU1wOq62k08dPHZXE8x9U+oz12TbaqvI6Z6CiFlkruUzxXTcnMhqKZV1qta2Y8TlPalwAqJVUskRCYArk7KXGiMhcwqXAiY7M0jWpQ8iXMI43LkABqRarF0VBpl8UJLHQqY5EwljcSEZImxOrJXooC1S3d9J2WXXVu7/Zr+n/ANtfo3F36BGoK79AjVyDsnVWX39E/orNVt9fRP6J8f5r3Eyfg/ZmPXU6iVF27PP0cb2XTXiu0SooGHRykGqLjax4q6voUHRdDjRVzjfIshPZ58Q5121za70P6qJ93mmWZ4Z1UlltJHBFNtFd6yueWDNcYYZq6or47E/h3R8V3tGZOdMxuTHyU3/FQvtZ4qJSyz5DRhihzCZnBoyQRtBTmy1UDmklTDHX5BPJ6Su8STVs8u84D8aZrze8ZiyaNrSQWxte07w7E44utadl6J4gq2CXL6tO5A/Neb+IA4WthpkYI6bq+07ceqyaiKUuBpwSbjxPRbvvZ1phY6MtbI+J0ND9SaJ1WA8Whz20PBoO9BWOyvtbA7bN2byTQhznbvZc0mgcCBmDxyzyxzr6ksjm4KFskgc9u/2WPaHNO7Jwr/Srn+FtsfJFK1+rJT09oDIcqhRiSlKpD5ZNRuPM2d33LHCMnvc4jNzi011yPs5DM6cUZJJTgU2WEgZkHoVCuhiwQjxRzMufJLgybb7qKBxK6uUWiMUjPKTYxPMnABdYypUjmNHE+lENqyEnVkDnkpoRYjYSM8I56lMnDQckKa5US4OrbImRE51oOJRMUFOAHGuqaJ6Dnw3dlGZN5Fe6V7Uhk4RJJ7TTgaIeSbFup0XJM0yieMEkJPI2dLKnM5J1laBLlyUdE+xn5TsqNYv4/k06H+z4Nrd+gRqCu/QI1co651Vt8/Rv6KyVfezaxuHJND8l7iZPwfsZPCkGqd0JArRNa1djaTOHs0RhqKiDKZgFNfBTNcoFXJ7RZG4vijkxB0FFFRThnJFNiaBnv40UPIoIaONzdlfROHVTSM15JhATXYjVDE2ilXCFNkEYRLJBvHqow1TsspO8dFXNx8y3GpX4QO94NpE9opVzSB13LynxwQJoXhzXViw1acqsc4O+K9J8SVbHkfrDQ9d4WB8GXrPPJaI5JC9kVAxpDKNGN4oKDgAubl4zpHUxuocVxMxeduxOhYDmzE4gjiKAfA916T/DC6cMAeTnMQ85aUaG015E+q8m8SWI2a1yMGgIc3iGvGJo9K09F7P/AA7tuKyQka4aHqHEH980QuwlRsW2YU5dEJNA3+Yn+nJGRknXJSADiSro5JRfFlMsUZLgindCNxTMuHxRktQdK7s806Gyt+sHDrlVa97StmLctuogTJMOi5JMTqrRsUYOTRwzzTTFHWlPil38b5Mf7edVtIqS1JkRdorSRkY/dUhaGN0aPRNv214UJ9uk/FIrJIS3VREIy0WjFUYRRDhqvjJ14jPOKvwkdFwqQtTaKyxKGUSsn0vZOIXLL9L2WXWf1/Jr0P8Ab8G0u/QI1BXfoEauWdc6gL0HsOrwR6AvMewVMeaFl+LKFkZG8qTZEitCfT9FHapaNNPdP4KpbORoT3V2bNKFNFGDBCdp+RbsjNaOrTnp8U58I3EHkCKqrbb3j6x7qZt5v4g9QFV93K+Rb9jGqsNZFTPOnNNkrXX4qBt48WMPpRPFtYdWdnJ1q1fFCPRNKkxznfvko6KRtoiO5w7FPDojo8jqCro6vGZ5aLKQ4DwK7szwPYo+GUDISNPVymGI8D0Kj7tDfZdSqcCOS7tSi7Q85gxyHfUCo+BqqV17wAkF+E8HMe38WqyOaEuZTPBOHIZfdkdIyjBV1a040/5XlF2umu91plmhmYHECro3NB9t2GjjlnUL1zzSGnsyx1/rbX8V5L/E69XTTNgB+TjAcaEEOe4cd4DSO5VOaEV40y/BOT8LRj7fanTyPlf855xHgNwA5AAD0XqH8KLxbgdH9YUf1qA13Yt/3Bc8LeF7IYKbSOZzgS9wIz3YQNQB+dd6y93TOuu2lrm4hUtB96JxBDm88h6ghUpONNl9p8j3ps1VM1tdaKtsVoBAVjHI3enlw5ER48x2Kmg14BCzBx3H1RRladEzDXeiM6dsJw2lSAKGutExzeeaOELRlqnbNrdQtG/Rm+2ZXHqiGxjDlmTyz9FISyvzUppxlQZ8Uzm5VSF3ainbImWE7yB1zXX2YZ1f20SJrxUUjOqZOTfFiSUIrggYtTSFKQuELSmZCKiZZvpeymIUNn+l7LPq3/H8mrRf2fBs7v0CNQV36BGrmnVOoC9fmO6I9V18yBsT3E0DWkk8hmpjzQsvxZQzQEsdTOrSPUhZ4S/oeRR0HiFm9rx90981VSz4nOdpicXU4VNaJtRJSqmV6ZON8KCRIuiRCY07EslG1SCxInbRCYksagNoMEq6JUFjS2ikjaD9om7VBiRd2iAssG2140c7uV025x1NeoB/EKuxpCRFBZLKwF+OgDga1AFOyPdaInCj7PE6uvsgfkqwvXQ9SFroSTXfZTUxsdC4jWM/A6LIX34emnNc3PjNYy91RqKjfkab8qrVhy7iRb6itLoWPhyMCBn+ILWzAUdhecPI55V6ZK1bY43fNkr0c0rMiROxK1Zci8xHixvyNQLARo7uEv8ADSDe091mWykaEjoSFOy8pBpI71NfxRvp+YbqHlaLx7JfdHoQmFr97D++iq23xKN4PVo/JTMv1+9rT3ClZ30IeFP/ANBrKt3EdQV1rd9KqBniEb2H0d/8Txf0f1g4egJ+BTrU/oR6a/MIx00bQdFycB2pTWXvC7V3dpH5KQPY75jgeIBBNOnBPDPFvoyvJp5pdUBujTAxEF9NwSfEBqewW5Ta5nOcE+RCIa7+yDjHy3ZWjXMGnxVcXVnPQaKjPJuJp00EpGuu/QI1BXfoEasZvOqj8Xf6Wf8AoKvFQ+Mj/lJ/7ZQB5ljopWyqkslne2Vzi6rXZ6nWvDurJ7XNDSWkB4q0kUDgNSCqKGsp7x8YxsB2ftPa/CWOBGQJBIIyRl0+K4JqCuB/uvy7HQqh8R3EwtL4WEyF1SATv1NFmzc0/wBk/wC6pSTIbaPX2yp2NeX3bb7bZ8gyRzR9VzHOHodQtlcV9m0VDo3RuaBUHQ14H04KGqJUrL8PSxobGuhygkIxLuJD4l3GgCfEliUONIvUgTbRISKEuSqoAIEi6ZENVLEiwCcacJEJjSEimwDA9IuQrZV3aIAJD0sSHEiW0U2QT400uURkXMaAJg5H3I/5aMV1OE/+Qp+YVViRlzyfLxH/ALjP/YIYLmaByRCldrpvKY4LsJnFaIihWfTegRlEG36b0Cr1D8BfpV/J8Gwu/QI1BXfoEasJ0TqoPGv+jtH9sq/Wf8bH/JWj+2UAeTY8lsPF8QFjjoM43x9sDmn4kLGxOzC9Pt9hZNE6J4OFwGYNCCCCCDxBAUYY7UWV5ZU0ef3Dd7rTJgFQxub3DUN3Aczu6E7la+I7j/w7WyR4iwnC4OIJaToagaHTrRam5rrjs0eCPEamrnOpicedABpQUU1tsolY5jvmvBB48iOYND6J1h8NeYjy+KzzQSKWTE00cC08CCDQ8ildtmcLWyF49psoa4bjhNa9CBXoVpPHsYDYn78RZXkRiA7tPcqlY/C30Lnk8SRnBKniRVomUomVZZYcHLuJCiROD1IBIcliUAeu40ATYksajxLmJQBLiXcahLlzEgCbGliUGNcxoAIxpB6hDki9ABAkSxoYSLoegAjGuY1BjSL1IBBeibskImipmdo005BwJ+AKrcf74re2C72wtDRQmgxOGrjSta8FbjhtuirJk2FZM4ZnqkI0/CuYV0bOZSGFqrz9P6BWRCrnfT+jVXmfhLtMvGa279AjUFd+gRqyG86s745/0Vo/tn8lolnPHhpYbT/bKAPJIDmF61LK1rcTnNa0Uq5zgAK5CpOmZHdeNG0ii2fjK3B13xObmJnRUPEBrnH4tHZRilSZXkipVZtgMkg3ksX/AA8vguidAczF7TP7bjmB/S49nhbANeVojJyVlEoRToabEwyCUsbtAKB5aMVNKVQniK6TaYcAIa4OD2u1FRUUNM6EOK5DeUT5HRCVpkZ85gJqKa03Gm+miJEnPLmo2doZNI82ttx2iKuKMuA+sz229cswOoCrWuXrrJgoLXd0E/0kTXH3qUd98UcO6plg6FscnU8zscT5HBkYLnHQD95DmtB/+UnDa4o6+7V1elcNFrbquOGzYti0gu1LiXGg0aCdAjixEcS8wlkfkeXWuF8TsMjS12tDvHEHQhRCRekXzdzbRGWPA4tdvY7iPzG9eY2iJ0b3McKOaaHqPy0Pqq5w2R4zsID10PQeMhOY9IPYViVXfdkklaNlKY3NNciQHcASEXtEbYbtlmBdFGXNGRIoM+GZzPIKUgbPP7Xa7fB8978PvUY9v3i0/GiYzxPaBq5p6tH5UW3kqKg5EZEEZ5aghU1vuCGTMDA4725D1bp+Cm0LRUM8XTDVrD6OH5qVvjR2+Iejqfkq+2+H5Y6kDG3i3X1br2qqbB++CakRbNjH4zZvjeOhBV1dV7stDSWVGE0IOorp1XmZCsrmvh1mxAMDg6hNag5VpQjqocehKkejl6WP96LPXV4lZM8Mwua46VoWkgVyI/RXeMpHwGsmLlpfD3iFrWiOc0AyY+mVPddwpuKyZd6LgdkmjJxdoWUVJUz1azzMk+Y9jv6XNPwCmMRXkX4o2z3xPH8yWQU3F1R911QrlqH5ooenj5HphCq5Ppz0as7YfGMrT8qBI3kML/SmXwV3Z7a2aUSMNWkDqCNQRxTyyKUSMeJwkbO79AjUFd+gRqrNB1Zr+IH+gtX9py0qrr5srZYnxvFWSNLHDi1wofxQB80Q4g81JIOn6IoymgBrQaCuQJ1IG6q0N/8Agq0WWrmUmiFfaZ89o3F8eum9tR0WbdZ3n6j/ALrv0VbQB1yX7/hJ45q1AdRwH1muyc3tn1AXoXiPxzCIP8rJjlkFAQCNkDq51Rk7gOOa8Tt91SNzDXkE6Bjq/AJWJ88eWylLeBjf8MkybSpCOKbtm98JT0tcJ/nA+9ka8fnFeh+M7wNmgD2UxukawVFRmCTl0ae68eu6eQFr2Ne1zSCKscCCMxkQtZ4t8TG2Mia2GRmAl76jIvLcNG03CrszQ56KYycYsiUdqSZa3X43bWk8X/lGfxY4/mtddd82ef6GRpd7h9l/3HUJ9F40xrvdd91yl2Tj9V33ShZpeYPDHyPdFxYbwHfj8RgnLiCKxOfXIt1YXHdSpFeFN4W32zfeb3CtUk1ZU4tcB1FR394ajtJxVMcgFMTRXENwc3f11Vztm+837wS2zfeb3Cl0+DISaZ51bvB9pjzaGyj+Q0d911PhVUc7XMdhe1zXe64FrutCvYds33m/eCZPs3jC/A5vuuwuHYqt4l5FqyM8exL0/wAJxYbJF/MHO+84kfCiEtfhWxyGraxn+R4A+66oHoruzGONjWNIDWNDWioyDRQKMcdl2yclyVGF8eWcMtAeP+owE83NOEnthWaxLb/xBs20jikZR2zLg6lCQH4aGnCrf9ywrY3kgBrqk0AodeCrmvENDkPa7d2FN6Jt3guaVuN9mcctRQSAdAcXoR6La+FfDrIKSzFpm3DECI+nF3PduWm2zfeb3CeOPqLKb8j5xvDww9tdmcVDQsdRrwRqOBPZK4boa9sgmY4EEBpOJpGRxU47uK9p8ZXO2Zm1jw7ZgzAIrI3geLhu7cF56GOroex/RLK0NHiU9i8PCKZsjXkhtTQgVzFNR1V6HLjY3e67sUtkfdPZIOKq5VO2Z909ktkeB7FRQDapAruydwPYruyPB3YooBmJa3wefZH9R/FZTYu4Hstd4OiOAVBHtHUJ48yD0a79AjUHYRkEYrAOqKZlQpVwhAFBbrtxblXOuTktcWLmyCAMj5JyS8k5LXbIJbIIAyPknJLyPktdsglsggDI+R8kvI+S12yCWyCAMj5HyXPIhwWv2QS2QQBkPIhwS8iHBa/ZBLZBAGQ8iHBLyIcFr9kEtkEAZDyIcEvIhwWv2QS2QQBkPI+S75HyWu2QS2QQBkPIhwS8iHBa/ZBLZBAGQ8iHBd8j5LXbIJbIIAyPkfJLyPktdsglsggDI+R8kvI+S12yCWyCAMj5HyS8j5LXbIJbIIAyQuTkj7FdmFX2yC6GBADIGUClSAX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8006" name="AutoShape 6" descr="data:image/jpeg;base64,/9j/4AAQSkZJRgABAQAAAQABAAD/2wCEAAkGBxQSEhQUEhQVFhQUFRcVFRQVFBUXFBUVFBQXFhUUFBUZHSggGBolHBQUITEhJSkrLi4uFx8zODMsNygtLisBCgoKDg0OGxAQGywlICQsLCwsLCwsLCwsLCwsLCwsLCwsLCw0LCwsLCwsLCwsLCwsLCwsLCwsLCwsLCwsLCwsLP/AABEIAL4BCQMBIgACEQEDEQH/xAAcAAABBQEBAQAAAAAAAAAAAAAEAAIDBQYBBwj/xABCEAABAwEFBgMDCgQFBQEAAAABAAIDEQQFEiExE0FRYXGRBhWBIlKhIzIzQlOSscHR8AdicnMUJDSi8UNjgrLhFv/EABoBAAIDAQEAAAAAAAAAAAAAAAACAQMEBQb/xAAuEQACAgEBBgUEAgMBAAAAAAAAAQIRAwQSEyExUZEiQVJxgQUUMmEjMwah4UL/2gAMAwEAAhEDEQA/APcUklHNKGgucaAZkncgCRJVxveL7RqYb6i99qfdz6PsJvIdV3LRJVZvqL32rnncP2jUbqfR9g3sPUu5apKrF8xe+EjfMXvhG7n0fYN5Dqu5aJKq86i99qXncP2jUbqfR9g3sPUu5apKq87h+0au+dRe+1G7n0fYN7D1LuWiSqxfMXvhd83j98I3c+j7BvIdV3LNJVgviI/XCRviL3wjdz6PsG8h1Xcs0lW+bR+8PinMvNh0cCo2JdCduPUsElXOvSMZFwT229p0Khxa5olST5MOSQRtzeKZ5kzj8CjZYbSLBJVZvmIavCb55D9o1Nu59H2F3sOq7lskqnzyH7Rq753D9o1G6n6X2I3sPUu5apKp89h+0al57D9o1Tup+l9g3sPUu5bJKp89h+0al57D9o1G6n6X2Dew9S7lskqoX3Cf+o1FWe2teKtII4hK4SXNDKcXyYWkmtKclGEq2/T8jJ/SrJV18CsbhxCeDqS9xMiuDX6MOckxWFpu8tFag179kEWruwnGStHn8kJRdMYlRPouhqexKHRyUyop2wtcMjmhqJKuUb5FilXM49q5ROTmprEojolRSPZRcoi7JoUdK56I0QDU16aIWJ+E1GqdNI52qrkm2WQaS4kgY1p1yr6ol1nZStc0CwhTsZqaim9Vzi+pZCS5UEh4pQcFC14bRQOtrImku0HAV6LJ2+/ZHOOD2W/H1Kw59VjwcGdrQfSdRrVtRpJebN2Ian2iKcAc/VEseBkNF5d5pLXWvoPii7Df72OBIqDqBXMep1XPf1CMuElwO2/8cnBNwkm/Y9MEo5LjpgVQWS8WSDEx1eWhHIjcjYbSt0MUZx2ouzz+dzwz2MipnbwshdUgBUzmEbleS2nr+SBmlG/MnkFv08ppUzmaiMJO0V1ElK+lck2i22YiOi5RPouUUgNouUT6LiCBA0V3clroMNd/4qpbEMs8+CKsR+U4aLBr2t38nQ0C/k+Dc2V9QiEFYNAjVyDsHVXXy6kbjwCsVWX59E/onx/kvcTJ+D9mZwWyuqjls4NTx0zUDBmnP5VXX2FF+E4m8cl4iAtSwp4Ck2JpWmSt2iqrIQ1donhhXKIsKG0SonUXQiwDLNTCMYBppXguwxMOv4lCFyJs0gAzGfH9FmnFq2jTCabSZJJd7eJ9M1DaLAW8VZRFzhkQB8UVEQBTXmVm+4nD9mxaaE+SoqLPYhSruyx3jS7XySQBr6RYiXsq4YqFppUA50r8Vt73tzImPe4GjQXGm+g0WVdbW2mSP5TC1wNI8OvGvFwoadOaz58ssiqzRp8UMcla4DbvsAlgLGtbCa4XAPdIMqEEaAZU/wCVWXjcckIqRibuc3PpUaha66rNsjIxzW0bKaEFxBjfR0bjiJzLThJFBVpyFQrCafDpkFnemjljx5nVwfVsuklUVcen/UeZGIgZgjqCEMRU05r0lswkcRUOyNcwRqB++hTIrE1lSGtaSakgAVVa+mqfKf8Ao3v/ACZwXixO/cyvhyzuLnEhzcIGoIrU5a66FaaNpCJNU1wOq62k08dPHZXE8x9U+oz12TbaqvI6Z6CiFlkruUzxXTcnMhqKZV1qta2Y8TlPalwAqJVUskRCYArk7KXGiMhcwqXAiY7M0jWpQ8iXMI43LkABqRarF0VBpl8UJLHQqY5EwljcSEZImxOrJXooC1S3d9J2WXXVu7/Zr+n/ANtfo3F36BGoK79AjVyDsnVWX39E/orNVt9fRP6J8f5r3Eyfg/ZmPXU6iVF27PP0cb2XTXiu0SooGHRykGqLjax4q6voUHRdDjRVzjfIshPZ58Q5121za70P6qJ93mmWZ4Z1UlltJHBFNtFd6yueWDNcYYZq6or47E/h3R8V3tGZOdMxuTHyU3/FQvtZ4qJSyz5DRhihzCZnBoyQRtBTmy1UDmklTDHX5BPJ6Su8STVs8u84D8aZrze8ZiyaNrSQWxte07w7E44utadl6J4gq2CXL6tO5A/Neb+IA4WthpkYI6bq+07ceqyaiKUuBpwSbjxPRbvvZ1phY6MtbI+J0ND9SaJ1WA8Whz20PBoO9BWOyvtbA7bN2byTQhznbvZc0mgcCBmDxyzyxzr6ksjm4KFskgc9u/2WPaHNO7Jwr/Srn+FtsfJFK1+rJT09oDIcqhRiSlKpD5ZNRuPM2d33LHCMnvc4jNzi011yPs5DM6cUZJJTgU2WEgZkHoVCuhiwQjxRzMufJLgybb7qKBxK6uUWiMUjPKTYxPMnABdYypUjmNHE+lENqyEnVkDnkpoRYjYSM8I56lMnDQckKa5US4OrbImRE51oOJRMUFOAHGuqaJ6Dnw3dlGZN5Fe6V7Uhk4RJJ7TTgaIeSbFup0XJM0yieMEkJPI2dLKnM5J1laBLlyUdE+xn5TsqNYv4/k06H+z4Nrd+gRqCu/QI1co651Vt8/Rv6KyVfezaxuHJND8l7iZPwfsZPCkGqd0JArRNa1djaTOHs0RhqKiDKZgFNfBTNcoFXJ7RZG4vijkxB0FFFRThnJFNiaBnv40UPIoIaONzdlfROHVTSM15JhATXYjVDE2ilXCFNkEYRLJBvHqow1TsspO8dFXNx8y3GpX4QO94NpE9opVzSB13LynxwQJoXhzXViw1acqsc4O+K9J8SVbHkfrDQ9d4WB8GXrPPJaI5JC9kVAxpDKNGN4oKDgAubl4zpHUxuocVxMxeduxOhYDmzE4gjiKAfA916T/DC6cMAeTnMQ85aUaG015E+q8m8SWI2a1yMGgIc3iGvGJo9K09F7P/AA7tuKyQka4aHqHEH980QuwlRsW2YU5dEJNA3+Yn+nJGRknXJSADiSro5JRfFlMsUZLgindCNxTMuHxRktQdK7s806Gyt+sHDrlVa97StmLctuogTJMOi5JMTqrRsUYOTRwzzTTFHWlPil38b5Mf7edVtIqS1JkRdorSRkY/dUhaGN0aPRNv214UJ9uk/FIrJIS3VREIy0WjFUYRRDhqvjJ14jPOKvwkdFwqQtTaKyxKGUSsn0vZOIXLL9L2WXWf1/Jr0P8Ab8G0u/QI1BXfoEauWdc6gL0HsOrwR6AvMewVMeaFl+LKFkZG8qTZEitCfT9FHapaNNPdP4KpbORoT3V2bNKFNFGDBCdp+RbsjNaOrTnp8U58I3EHkCKqrbb3j6x7qZt5v4g9QFV93K+Rb9jGqsNZFTPOnNNkrXX4qBt48WMPpRPFtYdWdnJ1q1fFCPRNKkxznfvko6KRtoiO5w7FPDojo8jqCro6vGZ5aLKQ4DwK7szwPYo+GUDISNPVymGI8D0Kj7tDfZdSqcCOS7tSi7Q85gxyHfUCo+BqqV17wAkF+E8HMe38WqyOaEuZTPBOHIZfdkdIyjBV1a040/5XlF2umu91plmhmYHECro3NB9t2GjjlnUL1zzSGnsyx1/rbX8V5L/E69XTTNgB+TjAcaEEOe4cd4DSO5VOaEV40y/BOT8LRj7fanTyPlf855xHgNwA5AAD0XqH8KLxbgdH9YUf1qA13Yt/3Bc8LeF7IYKbSOZzgS9wIz3YQNQB+dd6y93TOuu2lrm4hUtB96JxBDm88h6ghUpONNl9p8j3ps1VM1tdaKtsVoBAVjHI3enlw5ER48x2Kmg14BCzBx3H1RRladEzDXeiM6dsJw2lSAKGutExzeeaOELRlqnbNrdQtG/Rm+2ZXHqiGxjDlmTyz9FISyvzUppxlQZ8Uzm5VSF3ainbImWE7yB1zXX2YZ1f20SJrxUUjOqZOTfFiSUIrggYtTSFKQuELSmZCKiZZvpeymIUNn+l7LPq3/H8mrRf2fBs7v0CNQV36BGrmnVOoC9fmO6I9V18yBsT3E0DWkk8hmpjzQsvxZQzQEsdTOrSPUhZ4S/oeRR0HiFm9rx90981VSz4nOdpicXU4VNaJtRJSqmV6ZON8KCRIuiRCY07EslG1SCxInbRCYksagNoMEq6JUFjS2ikjaD9om7VBiRd2iAssG2140c7uV025x1NeoB/EKuxpCRFBZLKwF+OgDga1AFOyPdaInCj7PE6uvsgfkqwvXQ9SFroSTXfZTUxsdC4jWM/A6LIX34emnNc3PjNYy91RqKjfkab8qrVhy7iRb6itLoWPhyMCBn+ILWzAUdhecPI55V6ZK1bY43fNkr0c0rMiROxK1Zci8xHixvyNQLARo7uEv8ADSDe091mWykaEjoSFOy8pBpI71NfxRvp+YbqHlaLx7JfdHoQmFr97D++iq23xKN4PVo/JTMv1+9rT3ClZ30IeFP/ANBrKt3EdQV1rd9KqBniEb2H0d/8Txf0f1g4egJ+BTrU/oR6a/MIx00bQdFycB2pTWXvC7V3dpH5KQPY75jgeIBBNOnBPDPFvoyvJp5pdUBujTAxEF9NwSfEBqewW5Ta5nOcE+RCIa7+yDjHy3ZWjXMGnxVcXVnPQaKjPJuJp00EpGuu/QI1BXfoEasZvOqj8Xf6Wf8AoKvFQ+Mj/lJ/7ZQB5ljopWyqkslne2Vzi6rXZ6nWvDurJ7XNDSWkB4q0kUDgNSCqKGsp7x8YxsB2ftPa/CWOBGQJBIIyRl0+K4JqCuB/uvy7HQqh8R3EwtL4WEyF1SATv1NFmzc0/wBk/wC6pSTIbaPX2yp2NeX3bb7bZ8gyRzR9VzHOHodQtlcV9m0VDo3RuaBUHQ14H04KGqJUrL8PSxobGuhygkIxLuJD4l3GgCfEliUONIvUgTbRISKEuSqoAIEi6ZENVLEiwCcacJEJjSEimwDA9IuQrZV3aIAJD0sSHEiW0U2QT400uURkXMaAJg5H3I/5aMV1OE/+Qp+YVViRlzyfLxH/ALjP/YIYLmaByRCldrpvKY4LsJnFaIihWfTegRlEG36b0Cr1D8BfpV/J8Gwu/QI1BXfoEasJ0TqoPGv+jtH9sq/Wf8bH/JWj+2UAeTY8lsPF8QFjjoM43x9sDmn4kLGxOzC9Pt9hZNE6J4OFwGYNCCCCCDxBAUYY7UWV5ZU0ef3Dd7rTJgFQxub3DUN3Aczu6E7la+I7j/w7WyR4iwnC4OIJaToagaHTrRam5rrjs0eCPEamrnOpicedABpQUU1tsolY5jvmvBB48iOYND6J1h8NeYjy+KzzQSKWTE00cC08CCDQ8ildtmcLWyF49psoa4bjhNa9CBXoVpPHsYDYn78RZXkRiA7tPcqlY/C30Lnk8SRnBKniRVomUomVZZYcHLuJCiROD1IBIcliUAeu40ATYksajxLmJQBLiXcahLlzEgCbGliUGNcxoAIxpB6hDki9ABAkSxoYSLoegAjGuY1BjSL1IBBeibskImipmdo005BwJ+AKrcf74re2C72wtDRQmgxOGrjSta8FbjhtuirJk2FZM4ZnqkI0/CuYV0bOZSGFqrz9P6BWRCrnfT+jVXmfhLtMvGa279AjUFd+gRqyG86s745/0Vo/tn8lolnPHhpYbT/bKAPJIDmF61LK1rcTnNa0Uq5zgAK5CpOmZHdeNG0ii2fjK3B13xObmJnRUPEBrnH4tHZRilSZXkipVZtgMkg3ksX/AA8vguidAczF7TP7bjmB/S49nhbANeVojJyVlEoRToabEwyCUsbtAKB5aMVNKVQniK6TaYcAIa4OD2u1FRUUNM6EOK5DeUT5HRCVpkZ85gJqKa03Gm+miJEnPLmo2doZNI82ttx2iKuKMuA+sz229cswOoCrWuXrrJgoLXd0E/0kTXH3qUd98UcO6plg6FscnU8zscT5HBkYLnHQD95DmtB/+UnDa4o6+7V1elcNFrbquOGzYti0gu1LiXGg0aCdAjixEcS8wlkfkeXWuF8TsMjS12tDvHEHQhRCRekXzdzbRGWPA4tdvY7iPzG9eY2iJ0b3McKOaaHqPy0Pqq5w2R4zsID10PQeMhOY9IPYViVXfdkklaNlKY3NNciQHcASEXtEbYbtlmBdFGXNGRIoM+GZzPIKUgbPP7Xa7fB8978PvUY9v3i0/GiYzxPaBq5p6tH5UW3kqKg5EZEEZ5aghU1vuCGTMDA4725D1bp+Cm0LRUM8XTDVrD6OH5qVvjR2+Iejqfkq+2+H5Y6kDG3i3X1br2qqbB++CakRbNjH4zZvjeOhBV1dV7stDSWVGE0IOorp1XmZCsrmvh1mxAMDg6hNag5VpQjqocehKkejl6WP96LPXV4lZM8Mwua46VoWkgVyI/RXeMpHwGsmLlpfD3iFrWiOc0AyY+mVPddwpuKyZd6LgdkmjJxdoWUVJUz1azzMk+Y9jv6XNPwCmMRXkX4o2z3xPH8yWQU3F1R911QrlqH5ooenj5HphCq5Ppz0as7YfGMrT8qBI3kML/SmXwV3Z7a2aUSMNWkDqCNQRxTyyKUSMeJwkbO79AjUFd+gRqrNB1Zr+IH+gtX9py0qrr5srZYnxvFWSNLHDi1wofxQB80Q4g81JIOn6IoymgBrQaCuQJ1IG6q0N/8Agq0WWrmUmiFfaZ89o3F8eum9tR0WbdZ3n6j/ALrv0VbQB1yX7/hJ45q1AdRwH1muyc3tn1AXoXiPxzCIP8rJjlkFAQCNkDq51Rk7gOOa8Tt91SNzDXkE6Bjq/AJWJ88eWylLeBjf8MkybSpCOKbtm98JT0tcJ/nA+9ka8fnFeh+M7wNmgD2UxukawVFRmCTl0ae68eu6eQFr2Ne1zSCKscCCMxkQtZ4t8TG2Mia2GRmAl76jIvLcNG03CrszQ56KYycYsiUdqSZa3X43bWk8X/lGfxY4/mtddd82ef6GRpd7h9l/3HUJ9F40xrvdd91yl2Tj9V33ShZpeYPDHyPdFxYbwHfj8RgnLiCKxOfXIt1YXHdSpFeFN4W32zfeb3CtUk1ZU4tcB1FR394ajtJxVMcgFMTRXENwc3f11Vztm+837wS2zfeb3Cl0+DISaZ51bvB9pjzaGyj+Q0d911PhVUc7XMdhe1zXe64FrutCvYds33m/eCZPs3jC/A5vuuwuHYqt4l5FqyM8exL0/wAJxYbJF/MHO+84kfCiEtfhWxyGraxn+R4A+66oHoruzGONjWNIDWNDWioyDRQKMcdl2yclyVGF8eWcMtAeP+owE83NOEnthWaxLb/xBs20jikZR2zLg6lCQH4aGnCrf9ywrY3kgBrqk0AodeCrmvENDkPa7d2FN6Jt3guaVuN9mcctRQSAdAcXoR6La+FfDrIKSzFpm3DECI+nF3PduWm2zfeb3CeOPqLKb8j5xvDww9tdmcVDQsdRrwRqOBPZK4boa9sgmY4EEBpOJpGRxU47uK9p8ZXO2Zm1jw7ZgzAIrI3geLhu7cF56GOroex/RLK0NHiU9i8PCKZsjXkhtTQgVzFNR1V6HLjY3e67sUtkfdPZIOKq5VO2Z909ktkeB7FRQDapAruydwPYruyPB3YooBmJa3wefZH9R/FZTYu4Hstd4OiOAVBHtHUJ48yD0a79AjUHYRkEYrAOqKZlQpVwhAFBbrtxblXOuTktcWLmyCAMj5JyS8k5LXbIJbIIAyPknJLyPktdsglsggDI+R8kvI+S12yCWyCAMj5HyXPIhwWv2QS2QQBkPIhwS8iHBa/ZBLZBAGQ8iHBLyIcFr9kEtkEAZDyIcEvIhwWv2QS2QQBkPI+S75HyWu2QS2QQBkPIhwS8iHBa/ZBLZBAGQ8iHBd8j5LXbIJbIIAyPkfJLyPktdsglsggDI+R8kvI+S12yCWyCAMj5HyS8j5LXbIJbIIAyQuTkj7FdmFX2yC6GBADIGUClSAX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8008" name="AutoShape 8" descr="data:image/jpeg;base64,/9j/4AAQSkZJRgABAQAAAQABAAD/2wCEAAkGBxQSEhQUEhQVFhQUFRcVFRQVFBUXFBUVFBQXFhUUFBUZHSggGBolHBQUITEhJSkrLi4uFx8zODMsNygtLisBCgoKDg0OGxAQGywlICQsLCwsLCwsLCwsLCwsLCwsLCwsLCw0LCwsLCwsLCwsLCwsLCwsLCwsLCwsLCwsLCwsLP/AABEIAL4BCQMBIgACEQEDEQH/xAAcAAABBQEBAQAAAAAAAAAAAAAEAAIDBQYBBwj/xABCEAABAwEFBgMDCgQFBQEAAAABAAIDEQQFEiExE0FRYXGRBhWBIlKhIzIzQlOSscHR8AdicnMUJDSi8UNjgrLhFv/EABoBAAIDAQEAAAAAAAAAAAAAAAACAQMEBQb/xAAuEQACAgEBBgUEAgMBAAAAAAAAAQIRAwQSEyExUZEiQVJxgQUUMmEjMwah4UL/2gAMAwEAAhEDEQA/APcUklHNKGgucaAZkncgCRJVxveL7RqYb6i99qfdz6PsJvIdV3LRJVZvqL32rnncP2jUbqfR9g3sPUu5apKrF8xe+EjfMXvhG7n0fYN5Dqu5aJKq86i99qXncP2jUbqfR9g3sPUu5apKq87h+0au+dRe+1G7n0fYN7D1LuWiSqxfMXvhd83j98I3c+j7BvIdV3LNJVgviI/XCRviL3wjdz6PsG8h1Xcs0lW+bR+8PinMvNh0cCo2JdCduPUsElXOvSMZFwT229p0Khxa5olST5MOSQRtzeKZ5kzj8CjZYbSLBJVZvmIavCb55D9o1Nu59H2F3sOq7lskqnzyH7Rq753D9o1G6n6X2I3sPUu5apKp89h+0al57D9o1Tup+l9g3sPUu5bJKp89h+0al57D9o1G6n6X2Dew9S7lskqoX3Cf+o1FWe2teKtII4hK4SXNDKcXyYWkmtKclGEq2/T8jJ/SrJV18CsbhxCeDqS9xMiuDX6MOckxWFpu8tFag179kEWruwnGStHn8kJRdMYlRPouhqexKHRyUyop2wtcMjmhqJKuUb5FilXM49q5ROTmprEojolRSPZRcoi7JoUdK56I0QDU16aIWJ+E1GqdNI52qrkm2WQaS4kgY1p1yr6ol1nZStc0CwhTsZqaim9Vzi+pZCS5UEh4pQcFC14bRQOtrImku0HAV6LJ2+/ZHOOD2W/H1Kw59VjwcGdrQfSdRrVtRpJebN2Ian2iKcAc/VEseBkNF5d5pLXWvoPii7Df72OBIqDqBXMep1XPf1CMuElwO2/8cnBNwkm/Y9MEo5LjpgVQWS8WSDEx1eWhHIjcjYbSt0MUZx2ouzz+dzwz2MipnbwshdUgBUzmEbleS2nr+SBmlG/MnkFv08ppUzmaiMJO0V1ElK+lck2i22YiOi5RPouUUgNouUT6LiCBA0V3clroMNd/4qpbEMs8+CKsR+U4aLBr2t38nQ0C/k+Dc2V9QiEFYNAjVyDsHVXXy6kbjwCsVWX59E/onx/kvcTJ+D9mZwWyuqjls4NTx0zUDBmnP5VXX2FF+E4m8cl4iAtSwp4Ck2JpWmSt2iqrIQ1donhhXKIsKG0SonUXQiwDLNTCMYBppXguwxMOv4lCFyJs0gAzGfH9FmnFq2jTCabSZJJd7eJ9M1DaLAW8VZRFzhkQB8UVEQBTXmVm+4nD9mxaaE+SoqLPYhSruyx3jS7XySQBr6RYiXsq4YqFppUA50r8Vt73tzImPe4GjQXGm+g0WVdbW2mSP5TC1wNI8OvGvFwoadOaz58ssiqzRp8UMcla4DbvsAlgLGtbCa4XAPdIMqEEaAZU/wCVWXjcckIqRibuc3PpUaha66rNsjIxzW0bKaEFxBjfR0bjiJzLThJFBVpyFQrCafDpkFnemjljx5nVwfVsuklUVcen/UeZGIgZgjqCEMRU05r0lswkcRUOyNcwRqB++hTIrE1lSGtaSakgAVVa+mqfKf8Ao3v/ACZwXixO/cyvhyzuLnEhzcIGoIrU5a66FaaNpCJNU1wOq62k08dPHZXE8x9U+oz12TbaqvI6Z6CiFlkruUzxXTcnMhqKZV1qta2Y8TlPalwAqJVUskRCYArk7KXGiMhcwqXAiY7M0jWpQ8iXMI43LkABqRarF0VBpl8UJLHQqY5EwljcSEZImxOrJXooC1S3d9J2WXXVu7/Zr+n/ANtfo3F36BGoK79AjVyDsnVWX39E/orNVt9fRP6J8f5r3Eyfg/ZmPXU6iVF27PP0cb2XTXiu0SooGHRykGqLjax4q6voUHRdDjRVzjfIshPZ58Q5121za70P6qJ93mmWZ4Z1UlltJHBFNtFd6yueWDNcYYZq6or47E/h3R8V3tGZOdMxuTHyU3/FQvtZ4qJSyz5DRhihzCZnBoyQRtBTmy1UDmklTDHX5BPJ6Su8STVs8u84D8aZrze8ZiyaNrSQWxte07w7E44utadl6J4gq2CXL6tO5A/Neb+IA4WthpkYI6bq+07ceqyaiKUuBpwSbjxPRbvvZ1phY6MtbI+J0ND9SaJ1WA8Whz20PBoO9BWOyvtbA7bN2byTQhznbvZc0mgcCBmDxyzyxzr6ksjm4KFskgc9u/2WPaHNO7Jwr/Srn+FtsfJFK1+rJT09oDIcqhRiSlKpD5ZNRuPM2d33LHCMnvc4jNzi011yPs5DM6cUZJJTgU2WEgZkHoVCuhiwQjxRzMufJLgybb7qKBxK6uUWiMUjPKTYxPMnABdYypUjmNHE+lENqyEnVkDnkpoRYjYSM8I56lMnDQckKa5US4OrbImRE51oOJRMUFOAHGuqaJ6Dnw3dlGZN5Fe6V7Uhk4RJJ7TTgaIeSbFup0XJM0yieMEkJPI2dLKnM5J1laBLlyUdE+xn5TsqNYv4/k06H+z4Nrd+gRqCu/QI1co651Vt8/Rv6KyVfezaxuHJND8l7iZPwfsZPCkGqd0JArRNa1djaTOHs0RhqKiDKZgFNfBTNcoFXJ7RZG4vijkxB0FFFRThnJFNiaBnv40UPIoIaONzdlfROHVTSM15JhATXYjVDE2ilXCFNkEYRLJBvHqow1TsspO8dFXNx8y3GpX4QO94NpE9opVzSB13LynxwQJoXhzXViw1acqsc4O+K9J8SVbHkfrDQ9d4WB8GXrPPJaI5JC9kVAxpDKNGN4oKDgAubl4zpHUxuocVxMxeduxOhYDmzE4gjiKAfA916T/DC6cMAeTnMQ85aUaG015E+q8m8SWI2a1yMGgIc3iGvGJo9K09F7P/AA7tuKyQka4aHqHEH980QuwlRsW2YU5dEJNA3+Yn+nJGRknXJSADiSro5JRfFlMsUZLgindCNxTMuHxRktQdK7s806Gyt+sHDrlVa97StmLctuogTJMOi5JMTqrRsUYOTRwzzTTFHWlPil38b5Mf7edVtIqS1JkRdorSRkY/dUhaGN0aPRNv214UJ9uk/FIrJIS3VREIy0WjFUYRRDhqvjJ14jPOKvwkdFwqQtTaKyxKGUSsn0vZOIXLL9L2WXWf1/Jr0P8Ab8G0u/QI1BXfoEauWdc6gL0HsOrwR6AvMewVMeaFl+LKFkZG8qTZEitCfT9FHapaNNPdP4KpbORoT3V2bNKFNFGDBCdp+RbsjNaOrTnp8U58I3EHkCKqrbb3j6x7qZt5v4g9QFV93K+Rb9jGqsNZFTPOnNNkrXX4qBt48WMPpRPFtYdWdnJ1q1fFCPRNKkxznfvko6KRtoiO5w7FPDojo8jqCro6vGZ5aLKQ4DwK7szwPYo+GUDISNPVymGI8D0Kj7tDfZdSqcCOS7tSi7Q85gxyHfUCo+BqqV17wAkF+E8HMe38WqyOaEuZTPBOHIZfdkdIyjBV1a040/5XlF2umu91plmhmYHECro3NB9t2GjjlnUL1zzSGnsyx1/rbX8V5L/E69XTTNgB+TjAcaEEOe4cd4DSO5VOaEV40y/BOT8LRj7fanTyPlf855xHgNwA5AAD0XqH8KLxbgdH9YUf1qA13Yt/3Bc8LeF7IYKbSOZzgS9wIz3YQNQB+dd6y93TOuu2lrm4hUtB96JxBDm88h6ghUpONNl9p8j3ps1VM1tdaKtsVoBAVjHI3enlw5ER48x2Kmg14BCzBx3H1RRladEzDXeiM6dsJw2lSAKGutExzeeaOELRlqnbNrdQtG/Rm+2ZXHqiGxjDlmTyz9FISyvzUppxlQZ8Uzm5VSF3ainbImWE7yB1zXX2YZ1f20SJrxUUjOqZOTfFiSUIrggYtTSFKQuELSmZCKiZZvpeymIUNn+l7LPq3/H8mrRf2fBs7v0CNQV36BGrmnVOoC9fmO6I9V18yBsT3E0DWkk8hmpjzQsvxZQzQEsdTOrSPUhZ4S/oeRR0HiFm9rx90981VSz4nOdpicXU4VNaJtRJSqmV6ZON8KCRIuiRCY07EslG1SCxInbRCYksagNoMEq6JUFjS2ikjaD9om7VBiRd2iAssG2140c7uV025x1NeoB/EKuxpCRFBZLKwF+OgDga1AFOyPdaInCj7PE6uvsgfkqwvXQ9SFroSTXfZTUxsdC4jWM/A6LIX34emnNc3PjNYy91RqKjfkab8qrVhy7iRb6itLoWPhyMCBn+ILWzAUdhecPI55V6ZK1bY43fNkr0c0rMiROxK1Zci8xHixvyNQLARo7uEv8ADSDe091mWykaEjoSFOy8pBpI71NfxRvp+YbqHlaLx7JfdHoQmFr97D++iq23xKN4PVo/JTMv1+9rT3ClZ30IeFP/ANBrKt3EdQV1rd9KqBniEb2H0d/8Txf0f1g4egJ+BTrU/oR6a/MIx00bQdFycB2pTWXvC7V3dpH5KQPY75jgeIBBNOnBPDPFvoyvJp5pdUBujTAxEF9NwSfEBqewW5Ta5nOcE+RCIa7+yDjHy3ZWjXMGnxVcXVnPQaKjPJuJp00EpGuu/QI1BXfoEasZvOqj8Xf6Wf8AoKvFQ+Mj/lJ/7ZQB5ljopWyqkslne2Vzi6rXZ6nWvDurJ7XNDSWkB4q0kUDgNSCqKGsp7x8YxsB2ftPa/CWOBGQJBIIyRl0+K4JqCuB/uvy7HQqh8R3EwtL4WEyF1SATv1NFmzc0/wBk/wC6pSTIbaPX2yp2NeX3bb7bZ8gyRzR9VzHOHodQtlcV9m0VDo3RuaBUHQ14H04KGqJUrL8PSxobGuhygkIxLuJD4l3GgCfEliUONIvUgTbRISKEuSqoAIEi6ZENVLEiwCcacJEJjSEimwDA9IuQrZV3aIAJD0sSHEiW0U2QT400uURkXMaAJg5H3I/5aMV1OE/+Qp+YVViRlzyfLxH/ALjP/YIYLmaByRCldrpvKY4LsJnFaIihWfTegRlEG36b0Cr1D8BfpV/J8Gwu/QI1BXfoEasJ0TqoPGv+jtH9sq/Wf8bH/JWj+2UAeTY8lsPF8QFjjoM43x9sDmn4kLGxOzC9Pt9hZNE6J4OFwGYNCCCCCDxBAUYY7UWV5ZU0ef3Dd7rTJgFQxub3DUN3Aczu6E7la+I7j/w7WyR4iwnC4OIJaToagaHTrRam5rrjs0eCPEamrnOpicedABpQUU1tsolY5jvmvBB48iOYND6J1h8NeYjy+KzzQSKWTE00cC08CCDQ8ildtmcLWyF49psoa4bjhNa9CBXoVpPHsYDYn78RZXkRiA7tPcqlY/C30Lnk8SRnBKniRVomUomVZZYcHLuJCiROD1IBIcliUAeu40ATYksajxLmJQBLiXcahLlzEgCbGliUGNcxoAIxpB6hDki9ABAkSxoYSLoegAjGuY1BjSL1IBBeibskImipmdo005BwJ+AKrcf74re2C72wtDRQmgxOGrjSta8FbjhtuirJk2FZM4ZnqkI0/CuYV0bOZSGFqrz9P6BWRCrnfT+jVXmfhLtMvGa279AjUFd+gRqyG86s745/0Vo/tn8lolnPHhpYbT/bKAPJIDmF61LK1rcTnNa0Uq5zgAK5CpOmZHdeNG0ii2fjK3B13xObmJnRUPEBrnH4tHZRilSZXkipVZtgMkg3ksX/AA8vguidAczF7TP7bjmB/S49nhbANeVojJyVlEoRToabEwyCUsbtAKB5aMVNKVQniK6TaYcAIa4OD2u1FRUUNM6EOK5DeUT5HRCVpkZ85gJqKa03Gm+miJEnPLmo2doZNI82ttx2iKuKMuA+sz229cswOoCrWuXrrJgoLXd0E/0kTXH3qUd98UcO6plg6FscnU8zscT5HBkYLnHQD95DmtB/+UnDa4o6+7V1elcNFrbquOGzYti0gu1LiXGg0aCdAjixEcS8wlkfkeXWuF8TsMjS12tDvHEHQhRCRekXzdzbRGWPA4tdvY7iPzG9eY2iJ0b3McKOaaHqPy0Pqq5w2R4zsID10PQeMhOY9IPYViVXfdkklaNlKY3NNciQHcASEXtEbYbtlmBdFGXNGRIoM+GZzPIKUgbPP7Xa7fB8978PvUY9v3i0/GiYzxPaBq5p6tH5UW3kqKg5EZEEZ5aghU1vuCGTMDA4725D1bp+Cm0LRUM8XTDVrD6OH5qVvjR2+Iejqfkq+2+H5Y6kDG3i3X1br2qqbB++CakRbNjH4zZvjeOhBV1dV7stDSWVGE0IOorp1XmZCsrmvh1mxAMDg6hNag5VpQjqocehKkejl6WP96LPXV4lZM8Mwua46VoWkgVyI/RXeMpHwGsmLlpfD3iFrWiOc0AyY+mVPddwpuKyZd6LgdkmjJxdoWUVJUz1azzMk+Y9jv6XNPwCmMRXkX4o2z3xPH8yWQU3F1R911QrlqH5ooenj5HphCq5Ppz0as7YfGMrT8qBI3kML/SmXwV3Z7a2aUSMNWkDqCNQRxTyyKUSMeJwkbO79AjUFd+gRqrNB1Zr+IH+gtX9py0qrr5srZYnxvFWSNLHDi1wofxQB80Q4g81JIOn6IoymgBrQaCuQJ1IG6q0N/8Agq0WWrmUmiFfaZ89o3F8eum9tR0WbdZ3n6j/ALrv0VbQB1yX7/hJ45q1AdRwH1muyc3tn1AXoXiPxzCIP8rJjlkFAQCNkDq51Rk7gOOa8Tt91SNzDXkE6Bjq/AJWJ88eWylLeBjf8MkybSpCOKbtm98JT0tcJ/nA+9ka8fnFeh+M7wNmgD2UxukawVFRmCTl0ae68eu6eQFr2Ne1zSCKscCCMxkQtZ4t8TG2Mia2GRmAl76jIvLcNG03CrszQ56KYycYsiUdqSZa3X43bWk8X/lGfxY4/mtddd82ef6GRpd7h9l/3HUJ9F40xrvdd91yl2Tj9V33ShZpeYPDHyPdFxYbwHfj8RgnLiCKxOfXIt1YXHdSpFeFN4W32zfeb3CtUk1ZU4tcB1FR394ajtJxVMcgFMTRXENwc3f11Vztm+837wS2zfeb3Cl0+DISaZ51bvB9pjzaGyj+Q0d911PhVUc7XMdhe1zXe64FrutCvYds33m/eCZPs3jC/A5vuuwuHYqt4l5FqyM8exL0/wAJxYbJF/MHO+84kfCiEtfhWxyGraxn+R4A+66oHoruzGONjWNIDWNDWioyDRQKMcdl2yclyVGF8eWcMtAeP+owE83NOEnthWaxLb/xBs20jikZR2zLg6lCQH4aGnCrf9ywrY3kgBrqk0AodeCrmvENDkPa7d2FN6Jt3guaVuN9mcctRQSAdAcXoR6La+FfDrIKSzFpm3DECI+nF3PduWm2zfeb3CeOPqLKb8j5xvDww9tdmcVDQsdRrwRqOBPZK4boa9sgmY4EEBpOJpGRxU47uK9p8ZXO2Zm1jw7ZgzAIrI3geLhu7cF56GOroex/RLK0NHiU9i8PCKZsjXkhtTQgVzFNR1V6HLjY3e67sUtkfdPZIOKq5VO2Z909ktkeB7FRQDapAruydwPYruyPB3YooBmJa3wefZH9R/FZTYu4Hstd4OiOAVBHtHUJ48yD0a79AjUHYRkEYrAOqKZlQpVwhAFBbrtxblXOuTktcWLmyCAMj5JyS8k5LXbIJbIIAyPknJLyPktdsglsggDI+R8kvI+S12yCWyCAMj5HyXPIhwWv2QS2QQBkPIhwS8iHBa/ZBLZBAGQ8iHBLyIcFr9kEtkEAZDyIcEvIhwWv2QS2QQBkPI+S75HyWu2QS2QQBkPIhwS8iHBa/ZBLZBAGQ8iHBd8j5LXbIJbIIAyPkfJLyPktdsglsggDI+R8kvI+S12yCWyCAMj5HyS8j5LXbIJbIIAyQuTkj7FdmFX2yC6GBADIGUClSAX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ltGray">
          <a:xfrm>
            <a:off x="2123728" y="764704"/>
            <a:ext cx="6048672" cy="4248472"/>
          </a:xfrm>
          <a:prstGeom prst="roundRect">
            <a:avLst>
              <a:gd name="adj" fmla="val 1644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" name="Group 87"/>
          <p:cNvGrpSpPr>
            <a:grpSpLocks/>
          </p:cNvGrpSpPr>
          <p:nvPr/>
        </p:nvGrpSpPr>
        <p:grpSpPr bwMode="auto">
          <a:xfrm>
            <a:off x="251520" y="4653136"/>
            <a:ext cx="5292080" cy="1988840"/>
            <a:chOff x="2096" y="2591"/>
            <a:chExt cx="4192" cy="43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Front"/>
            <a:lightRig rig="glow" dir="t">
              <a:rot lat="0" lon="0" rev="14100000"/>
            </a:lightRig>
          </a:scene3d>
        </p:grpSpPr>
        <p:sp>
          <p:nvSpPr>
            <p:cNvPr id="9" name="AutoShape 67"/>
            <p:cNvSpPr>
              <a:spLocks noChangeArrowheads="1"/>
            </p:cNvSpPr>
            <p:nvPr/>
          </p:nvSpPr>
          <p:spPr bwMode="gray">
            <a:xfrm>
              <a:off x="2096" y="2591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 algn="ctr">
              <a:noFill/>
              <a:round/>
              <a:headEnd/>
              <a:tailEnd/>
            </a:ln>
            <a:effectLst/>
            <a:sp3d prstMaterial="softEdge">
              <a:bevelT w="127000" prst="riblet"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Text Box 69"/>
            <p:cNvSpPr txBox="1">
              <a:spLocks noChangeArrowheads="1"/>
            </p:cNvSpPr>
            <p:nvPr/>
          </p:nvSpPr>
          <p:spPr bwMode="gray">
            <a:xfrm>
              <a:off x="2316" y="2644"/>
              <a:ext cx="3310" cy="3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sp3d prstMaterial="softEdge">
              <a:bevelT w="127000" prst="riblet"/>
            </a:sp3d>
          </p:spPr>
          <p:txBody>
            <a:bodyPr lIns="68415" tIns="34208" rIns="68415" bIns="34208">
              <a:spAutoFit/>
            </a:bodyPr>
            <a:lstStyle/>
            <a:p>
              <a:pPr algn="ctr" defTabSz="684213" eaLnBrk="0" hangingPunct="0"/>
              <a:endParaRPr lang="en-US" sz="1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AutoShape 8"/>
          <p:cNvSpPr>
            <a:spLocks noChangeArrowheads="1"/>
          </p:cNvSpPr>
          <p:nvPr/>
        </p:nvSpPr>
        <p:spPr bwMode="ltGray">
          <a:xfrm>
            <a:off x="1259632" y="548680"/>
            <a:ext cx="1368152" cy="93610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5.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2627784" y="980728"/>
            <a:ext cx="550810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Социальное страхование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система отношений, с помощью которой формируются и расходуются фонды денежных средств для материального обеспечения лиц, не обладающих физической трудоспособностью или располагающих таковой, но не имеющих возможности реализовать ее по различным причинам.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869160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900" dirty="0" smtClean="0"/>
              <a:t>- страхование </a:t>
            </a:r>
            <a:r>
              <a:rPr lang="ru-RU" sz="1900" dirty="0" smtClean="0"/>
              <a:t>пенсий по возрасту, инвалидности, </a:t>
            </a:r>
            <a:r>
              <a:rPr lang="ru-RU" sz="1900" dirty="0" smtClean="0"/>
              <a:t>по </a:t>
            </a:r>
            <a:r>
              <a:rPr lang="ru-RU" sz="1900" dirty="0" smtClean="0"/>
              <a:t>случаю потери кормильца, страхование конкретных пособий среди различных социальных </a:t>
            </a:r>
            <a:r>
              <a:rPr lang="ru-RU" sz="1900" dirty="0" smtClean="0"/>
              <a:t>слове населения</a:t>
            </a:r>
            <a:r>
              <a:rPr lang="ru-RU" sz="1900" dirty="0" smtClean="0"/>
              <a:t>.</a:t>
            </a:r>
            <a:endParaRPr lang="ru-RU" sz="19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1"/>
          <p:cNvSpPr>
            <a:spLocks noChangeArrowheads="1"/>
          </p:cNvSpPr>
          <p:nvPr/>
        </p:nvSpPr>
        <p:spPr bwMode="auto">
          <a:xfrm>
            <a:off x="1187624" y="652047"/>
            <a:ext cx="604867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Классификация по форме осуществления страхования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3059832" y="1340768"/>
            <a:ext cx="2998788" cy="1601788"/>
            <a:chOff x="1997" y="1314"/>
            <a:chExt cx="1889" cy="1009"/>
          </a:xfrm>
        </p:grpSpPr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3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0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611560" y="2996952"/>
            <a:ext cx="3096344" cy="172819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dirty="0">
              <a:latin typeface="Verdana" pitchFamily="34" charset="0"/>
            </a:endParaRP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5652120" y="2996952"/>
            <a:ext cx="2880320" cy="165618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dirty="0">
              <a:latin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07904" y="1628800"/>
            <a:ext cx="28083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 </a:t>
            </a:r>
            <a:r>
              <a:rPr lang="ru-RU" sz="19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форме осуществления </a:t>
            </a:r>
            <a:endParaRPr lang="ru-RU" sz="1900" dirty="0"/>
          </a:p>
        </p:txBody>
      </p: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899592" y="3212976"/>
            <a:ext cx="28083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ahoma" pitchFamily="34" charset="0"/>
              </a:rPr>
              <a:t>Обязательное страхование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ahoma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ahoma" pitchFamily="34" charset="0"/>
              </a:rPr>
              <a:t>осуществляется в силу закона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. 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4869160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Обязательную форму страхования устанавливает государство, когда страховая защита того или иного объекта связана с интересами общества.</a:t>
            </a:r>
            <a:endParaRPr lang="ru-RU" dirty="0"/>
          </a:p>
        </p:txBody>
      </p:sp>
      <p:sp>
        <p:nvSpPr>
          <p:cNvPr id="20" name="Freeform 8"/>
          <p:cNvSpPr>
            <a:spLocks/>
          </p:cNvSpPr>
          <p:nvPr/>
        </p:nvSpPr>
        <p:spPr bwMode="gray">
          <a:xfrm>
            <a:off x="3347864" y="2996952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/>
          </a:p>
        </p:txBody>
      </p:sp>
      <p:sp>
        <p:nvSpPr>
          <p:cNvPr id="21" name="Freeform 10"/>
          <p:cNvSpPr>
            <a:spLocks/>
          </p:cNvSpPr>
          <p:nvPr/>
        </p:nvSpPr>
        <p:spPr bwMode="gray">
          <a:xfrm flipH="1">
            <a:off x="4932040" y="2924944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012160" y="3429000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Добровольное страхование</a:t>
            </a:r>
            <a:r>
              <a:rPr lang="ru-RU" sz="2000" dirty="0" smtClean="0">
                <a:latin typeface="Century Gothic" pitchFamily="34" charset="0"/>
              </a:rPr>
              <a:t> 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71592" y="4725144"/>
            <a:ext cx="3672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осуществляется на основе добровольно заключаемого договора между страхователем и </a:t>
            </a:r>
            <a:r>
              <a:rPr lang="ru-RU" dirty="0" err="1" smtClean="0"/>
              <a:t>страховщиком.Предоставляет</a:t>
            </a:r>
            <a:r>
              <a:rPr lang="ru-RU" dirty="0" smtClean="0"/>
              <a:t> </a:t>
            </a:r>
            <a:r>
              <a:rPr lang="ru-RU" dirty="0" smtClean="0"/>
              <a:t>возможность свободного выбора </a:t>
            </a:r>
            <a:r>
              <a:rPr lang="ru-RU" dirty="0" smtClean="0"/>
              <a:t>услуг.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395536" y="4581128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8172400" y="4365104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1"/>
          <p:cNvSpPr>
            <a:spLocks noChangeArrowheads="1"/>
          </p:cNvSpPr>
          <p:nvPr/>
        </p:nvSpPr>
        <p:spPr bwMode="auto">
          <a:xfrm>
            <a:off x="539552" y="1126921"/>
            <a:ext cx="8604448" cy="612475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Распоряжением Премьер - Министра Республики Казахстан от 21.03. 2003 года № 38-р был утвержден оптимальный перечень видов обязательного страхования: 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 об обязательном страховании гражданско-правовой ответственности работодателя за причинение вреда жизни и здоровью работника при исполнении им трудовых (служебных) обязанностей; 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в растениеводстве;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экологическом страховании;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социальном страховании;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владельцев транспортных средств;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1"/>
          <p:cNvSpPr>
            <a:spLocks noChangeArrowheads="1"/>
          </p:cNvSpPr>
          <p:nvPr/>
        </p:nvSpPr>
        <p:spPr bwMode="auto">
          <a:xfrm>
            <a:off x="467544" y="764704"/>
            <a:ext cx="8388424" cy="590931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      -об обязательном страховании гражданско-правовой ответственности перевозчика перед пассажирами;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аудиторов и аудиторских организаций;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частных нотариусов;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туроператора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турагента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владельцев объектов, деятельность которых связана с опасностью причинения вреда третьим лицам. 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         Обязательному социальному страхованию подлежат работники, за исключением работающих пенсионеров, самостоятельно занятые лица, включая иностранцев и лиц без гражданства, постоянно проживающих на территории Республики Казахстан и осуществляющих деятельность, приносящую доход на территории РК.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92696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По форме организации </a:t>
            </a:r>
            <a:r>
              <a:rPr lang="ru-RU" sz="2400" dirty="0" smtClean="0">
                <a:latin typeface="Century Gothic" pitchFamily="34" charset="0"/>
              </a:rPr>
              <a:t>страхование выступает </a:t>
            </a:r>
            <a:r>
              <a:rPr lang="ru-RU" sz="2400" dirty="0" smtClean="0">
                <a:latin typeface="Century Gothic" pitchFamily="34" charset="0"/>
              </a:rPr>
              <a:t>как: </a:t>
            </a:r>
            <a:endParaRPr lang="ru-RU" sz="2400" dirty="0">
              <a:latin typeface="Century Gothic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27584" y="1772816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Прямоугольник 6"/>
          <p:cNvSpPr/>
          <p:nvPr/>
        </p:nvSpPr>
        <p:spPr>
          <a:xfrm>
            <a:off x="1331640" y="1916832"/>
            <a:ext cx="3390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Государственное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27584" y="2636912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9" name="Овал 8"/>
          <p:cNvSpPr/>
          <p:nvPr/>
        </p:nvSpPr>
        <p:spPr>
          <a:xfrm>
            <a:off x="827584" y="3573016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0" name="Овал 9"/>
          <p:cNvSpPr/>
          <p:nvPr/>
        </p:nvSpPr>
        <p:spPr>
          <a:xfrm>
            <a:off x="827584" y="4581128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1331640" y="2852936"/>
            <a:ext cx="26997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Акционерное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3789040"/>
            <a:ext cx="2010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Взаимное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1640" y="4725144"/>
            <a:ext cx="3018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Кооперативное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137218" name="AutoShape 2" descr="data:image/jpeg;base64,/9j/4AAQSkZJRgABAQAAAQABAAD/2wCEAAkGBxQTEhQUExQVFBUXFRUUGBcYFxgYFhYUHBgXGBUXFhQYHCggGBolHRQUITEhJSkrLi4uFx8zODMsNygtLisBCgoKDg0OGxAQGywkHyQsLCwsLCwsLCwsLCwsLCwsLCwsLCwsLCwsLCwsLCwsLCwsLCwsLCwsLCwsLCwsLCw3LP/AABEIALcBEwMBIgACEQEDEQH/xAAcAAAABwEBAAAAAAAAAAAAAAAAAgMEBQYHAQj/xABFEAACAAQDBQUFBgQEBQQDAAABAgADBBEFEiEGMUFRYRMicYGRBzJSobEUI0JicsGC0eHwM1OSsggkc9LxY4OiwhUWQ//EABkBAAMBAQEAAAAAAAAAAAAAAAECAwAEBf/EACIRAAICAwEBAQACAwAAAAAAAAABAhEDEiExQTITIgRRcf/aAAwDAQACEQMRAD8A0KOxwR0wgwBHIECMY7AjggExjHYEBYg9qdppdGveGZyCQOQ5mAEnIEYvP9p9UXJUqFvoAo3dSYtGzXtJExglQgW9hnXT1X+UCw6mgGBCirmAI1BFwRuI4WjhlHlDACQIBU8j6QMp5H0jABAgwlN8J9IHYt8JjGCwIP8AZ3+Ex37M/wAJjGE4F4P9mf4THRSv8JjGE4EK/Y3+GCvTOASRoIxgkdEJMxFrjfuPODo0YKF1h5TS76wyzAbyBw1iYVLACM2FIr2Ng6DizW8t5+QhOVR965AIIAsfAfyiVr5Y7t/i08YEyVoB0Fv7/vfHNKPbLqXAtHS5dRAr5gG8aQ4lnSI7EzbW8aTqIYq5DoUoYDiN/lElQ1NwATfTfzil0e0KB+yzand48rw7o8YMlsrL3cx04a66coWGeKNPC2XaOMwG+GtVWhVBAvcXHKIqdUM+8+XCO2zkod1GIJmO+BERNGpgQLYdTpgXgQLQDBqCkckMRYHU3IPlEx9mHT0jmHnuCFzDpAYiKcf2I72A/sQrAg0ATEkR532llTsQr5ipc988dFG4eVrR6MjH/ZzSMKqqzDVWKtffvNvpEczpcLYY2+iuCezRJa3mm7Hfbd84n6LYGl/ECdLeHhbdEniOOSpTKr5rsbCwvr9Yb4vj/wBmQMELZt3QbybDU2HAfKOZtX07NecJzAqbslaSSSJdshO/szuF+hDDwtEp2QiMwSpM1Vm6jMhBBXKTqLGxJ/N6xLR14+xODIqkJ9nBskGjoh6ECZBHckGgRqMFywMojjNwHmeX9YPBoBzKIGQQaOiMYLkHKCTJQIsQCIWgjGAYpftFxL7HRh0uWzlEFi1mYXvYDcAGMYhP2yrHmEifMsd3eygR6F2z2fStkdk5IsyuCOBsReMD2u2a+xzgmYupF77mAva9v2iM32i8I2rHGC4sTUSDMmFrT5ZbMx+IXPXjHo4vr5R5Oa404c+vPXh0jcPZptOaqmEqYw7eUMp5sn4W/Ywi/qUasuNfKzKy8feEIU84smujLvHA/wBDBarEkX32CMNdfn4wymvmOeVMGhAdBqATra/A6iElIeMGSInrvB8uPpFZx/Eyxy6r48Yn5Uob7amGmKUqOO8ga2ovvETyW4jw9M5q6MmYjLuDISBv0IufrF2rcVRpuUiw1ObhflERXgi+XKo8DEjU1UmTLzsAxRQtjuN9NfWOSMndF3FVZc57K0hSOAW3pwiLLw5ecv2VSqlQwWw+HjYHlEQZsetF8R5rXRWa+pjsMZkzWBBs1EtAEcvHLwRCXw1u76w7iPwk6Hx/aJGHQGctAtHYEMAIy3BB3HSK/Ikyu0mTEKlixluRa+ZdLN+YWiwzHCgkkAAXJOgA5kx5rxzETMxwzaRmdXqUaXlJyuwAViBxBIYX5GJZIplsM3FmxYngFO79s6C4Oa+v77t0SdR2TIcwDZRmA3keXhDevpzNSwYodOANj4HfaCpJYvlJbVbF1IHoLXEcR31aJzC5gZQV3Wh6GiJw1lTuKb5dD4nX1FxEmoHKOzE/6nn5v2xQsOcDOOYgogwipIBcQV35X/lHS19B5n++MGVbRgHE00sfGDwIoW3ftHlUZMmTaZPGjcUlnkbe83SM2kFKy+x0GPNOK7Z1dRq81z3vdBygcrAQlSYrUi2SbMVr5gQ7a7/3tEnloosZ6bMcVdYzzYbbqZMZZNUASxCpMGhub2Djdw38yNI0aHjJSXBHFx9GlY+toyT2jYWxn5yDlYWB4eH0+cahX02V7qdGuSLnQ8xy8Ig9qKN50jIoubi3TreOfL1nZiS1MCrpBB3dL9YuvsSpD9snOdyybebMP+0xdk2akgGSyoxMkltBmzE6MDvGt7eBjO9nsZOGVmaZcynBlzP0Zu7MHgQdOphVK+MaWOum1VdAjkZgDaEMRXKkxVWwyBs3NtdPIAQ/lzAyhlIKsAQRuIIuCIYY0SZRRd7aX5A740kqY0H1EclSWlJM1UlQSOtoZPOY72a36f8A7CJumobSlTfYWiFnYNdiASOmsc84yRVatuhlUoBfWx63OvQb4VwmnEpZ82oKkEC19Ra2t/lEdPwybJfMASvHjEhR18uZMlrYlc3eB3X4Aj0iEVUrGldUTWF4tKnUrS1GXsyunAg6qR9Ii5k6xMWQ0tOl8qAS3AzZfwkX4cN8MsTwYD3bsLb+Nv3j0IXVM4JVfCBeo1gQhMo3ubWPW4HyJgQ1ilpvHbxwR2KkyQwg6keEScRGFnv+UTBh4isEVjanb2ioLrOm3mf5SDNM6XA0X+IiJDarE2pqOpnpYtKku633ZgO7fztHkytqnmTHmTGzO7F2Y7yxNzBAWXbjbyfiE1jmeXIvZZWY5cn51GjHifGLP7DcFWdWGewLCnUENayiY1wo8lDG3URlg9en8o1jDdrZGEyKailMJkxpom10xCCq5hYylcbyvduR8JHHRXEZOjW5+k1l595T0O/53hKSTcljYLy4+MP3pM8pSttO8vVSL/1iJKEg8o5MkdZHdiltEi8Hq2StmXv2c9rgfC4FhblcD1tBvaJilbQItVTFZkq4E2U6ZgpOmcMLMFJ62B8YdzqbcVF3zDL43Fop2Je0EtX4jR1ACSTLmSJWbcsxFexY8n/7YfBdNMl/kpJqic2O9qkmqZZU9Ps81rBTe8p2OgCsbFWPI+sXx5jZgLWHHmfDgI8kJOZVUg6ixB4hhqD43EeuMNqO0kypnxy0f/UoP7x0I5WhyotHRHINDAITbPF/stHNmggPbIl/jbRfTU+Ued6TZasqGuJbEM185OjG+/Md+sehdtMCWrpwhFykyXNHXKe8PNS0KSJKqoAAAAsPCIZG9jowxi10ybCPZs4KNMa1j3gOB8eMXTEth5JkgyPu5i681J6jyESmM4mJRAABJ0FzYem8wbAccE3ulTxGYKwU/wCqOfl02dTjziM5nyhKy5wZbA6FdVz3JBvwG/WNkwKt7anlTOLKL+I0PzEVTarADMfMqnLlLEAaG2tj4xPbJzD2OWwGVrCwsLHXcNBvO6KYW4y1ZDLC4boXnlrnMLHhqNRzFoaPEhia7jyv/doh6upCjWGnxj4ntEZY1NVLzEQvOcCWtgSeJFzuVRckxRNtdn80hABdkUKTz4n5xcqWuzuQN3OHFdLBBvEPeo6vmrID2S4i70bSmJJp3yC+/syLqPLUeUWhsTXNY74rEqaKMTZqDusveHEkbiOup9Yqc3ah2bOsvS9zc628t0Mtp+EZKMP0bHJcEaQadJB8YpGzm3KTpiJ2RVWXfmvY+HXxi9pFXH4yKkn4ECAixin7QyVEy0sBSupI015G0W6qmhFZuQv58Ipc57kk6km584lKKKKTGWFbWTZFSVnqTJZd9rgN/d4toxaUGlzpNTLMlzkKE3GYjcD+HduMVuTSpNbvGwHqYfpT0koZb2HwqL+thAUXXBZNWT9Zg0t3LDJY2Oo6CBEMs6lA0dwOXegRW/8AhGiUWDgQmphSLEhxQ6OPP6RNRBUzWdfEROw0RWUz2u1Il4TU3/GElj+J1H0vHmBzHoP2+1eWhlS/8yoX0VWb62jz49tYb6A6BHCICPCggBPRPsQ2l+0UfYObzKeydTLOss+lx/DFsxOmytoNG3ePER5x9nO0poKxJhJEp+5NH5CdG/hOvhePUsvLMCtobEMD5aH5ws4bIpCejsjRhpRQ17Pz+Hw69Y8s487/AGyo7S5ftpmYtvuGbf5R66qx3T0jyrtzLtiVYD/nMfWx/eMoqK4Bycushntl18Y9O+zWcXwuiLb+wVfJbqD6AR5cqG4R6e9mzlcKo7gm0gHhu1I+VoyFkWyOwkJvQ+hg3ajn8jD2KKRTcZweaZhCTGQHUOti2/3bMLAAXHjFsFSt7E2hviyHISOF/SJZY2i2CWsiBr5MtbPMIuAAL2uT06+EK0dVLXUDfv5xGVADzSMpVlUHtJmYix3iWOJ011G8QXDqRwzOzsy2IVSFAvzsBp6xyXR6WqrrLokxXU2O8WhlSy8k8DMLGVYru7wYZTbqCR5RGUmIiUhZjYD5nkOsVOg2nc1DuRcMbb9wGgA+cVWTw45YmrRp1ZLLIQN/1ii4uJgYdsjoOAtcHzF4lcN2xE05Zcma9jYuQAtuYJNyIJjuJGcAsuXeYpPdLAXB4C/HxtD5FGf0TG5w+DbD0GhUaQ/qUuIicDxCYGZJkoyxa4uQe8DqOn9IJtxjopaZmX/EfuSx1tq3gBr6Qn8dcL/y/SnbU4qJrtJT3JZysR+KZxHl9fCK1iQKysi+/M7o6L+NvIfMiH9FSiVKXPvsXcnmdTc8bQV5ZPeI1bQD4UGo8ze5/pF4xUVSOecnJ2xvhEzsipXha942bZqvLy1V9GtcdVjKsHow9RLl2vdgWPQakfKLftBi/wBlQTh+F006FgCPQmEmw40WbaSpsoUcdT4cIqlXNN1Ue85IHRR7zeWg8SImNoKlQO0YnLoNxJ190ADW5vaIWnkO80zXQoMgRFJGYLe7E20BPd06RJlbDdhxO4QqjKvQdeMdq5gUa7uA5mIGvr7NYgu/CWvDq7HRR84FGJd8Ql3gRW+1qTrlkL07zW89LwIwtmpmDXghjqmOk5hRG1HiIsN4rkWGWbqD0/YQ0RWZP/xEN/y1L/1n/wBhjCbcI3b/AIhj/wAtSf8AWf8A2RhliIJkN4WlmOvSOJYm27hdpYP51CsR6OISRrQTDlxeN09hu2BnSjRzW+8kgGWSdWlXtbqV0HgRGCGbFj9nkmpNdKmUqhnlHO2ZgidnuYM7EAXBI/8AEAx6tnz1UMWNgFJJO4AC5JjyPjNf29TPn/5k13F/hLHL8rR6D21qUqad5Aq0kdoFV2W8xsn41AXTXdv3Rm8rY/DJWrTaqoPIZZSn0uYVyQyTM2o6GbPnCXJlvMc7lQFj1NhHqnYOjmS8PpZc1CjpJVGVhYgjSxEZ1gmKyKHN9ipUlFved2aY5HLMx0HQRMYTt1NVy04h1JUW0Uga6rbygbo2rNNCQa0R+DY5JqR924LcVJAYeXEdREiwinBAgQXvYXgxF4CnzjsAxEVlAF13ry4r/SKriu1EuS+UDMeIHDlGgxV8ep5c2aoVFZ8wR3sDlFiflaIzxX+Tpx5vkikV1XM7Fp83TMckqXwztfvHmQuY+MRNPSlpZUd0toWvqq/iIvxtui3bXSJZmy1sMkpSbX0zMOXE2A9YrjTVlgX3tuUakCJSio8RaL26yzYbi0iSqSwtgLC9vK995iw0s6VPGZSD1G8RlYZ2tZSBfj5cIKtZ9nct9oEog3Cr3mO/eojJiuJftsJokorA/eNdR1sPe8tPURjMnEGnzRJZ3fLOcKH/AAgtdsvTTdF92hxxavsnW/dUqbgjvX1IB8oq0yjQV0llFmMuYzdbWVSRz72+OiJCRMzwLi/HQcr8jEZLOUOwJK5iEvrYDTTpcNEpiMzLLYjfoF/WSAvzIitVVYMoRLmzmWAOOUAfUmGMyx7Hy/vi3wqfU6fziaxmk7eZIlWupmq7fpTvH5gDziD2DfM043Jy5UuPdvrcDna2pi6YXJ7zTD+keG9v29IhP9FYfk7itUqKzOQERSzX3WAuYY4W7tJV5mjMC1vhB1VfIWEM8b/5idLphqD99N/6Snuqf1MAPAGH2NYmshH+JUJA+kKFELXzXeb2Uv37Xd94lIeA/OflCsnD1liyjxJ3k8STxhxs9QlJKlvff7yYeJZtd/QWHlDipso11PAcYUZEUydIEHac99yjxMCMAvUAGCgwW8dJyiwiepDeWvgIr4MTmGteWPMfP+sGIGZH/wAQ9WP+TlX733sy3SyqCfnGL3jTPb9Uhq+UijWXIXMf1MzAW8PrGZ2PED1tDMCLlhGH9vglc1ixkVMmctuAYZJnllIJ/TFFjc/ZA0qXg9fNezJmndop1GRZI7p53BPrGGmMgHIWpql5bZkYqeYNoRgQTFtw3a8+7PH8a/uv8osdPVLMAKHMDy1jMAYcU1fNlgiXMmIG94K7KG5XAOsI4IdTZsFDI+6LZRnDXs/Fd2UL1BOvMRGTKUr28oEEDLNlTNb2NwZZ5jdFd9mM1/tySrqe3BUhzYMwBK2b4t9r841vDdjalp334ly5SkjujvOg3DVjYRzSxzUuHVHLBx6VrZfDKieQ8qTOFj/iErJUMN9nOYnyEbHhkqassCa+d7C/K/jYZvG3lCsiWEUKoAUCwA4CFbx0RjRyylYcR2CAwC/OHEGOO1/YyWfj7q/qO79z5RU9na6xmOT3VF36jUlvL94W9o9XYSEvoSz+NrAfUxV6J3mBqeUGLTLZrDRZY5sdBcnnwiMp1M6Iw/oOcUqVmVTgG9gHtzViwU+HcPrEE8+7HslznXM+5R0vvbwFol6XZKqabUTZqAZ8suWA6G0lL77HQkm8ErcMaWQGRltpa1lt0toYlL2y0fKIWfIZiotmFr2LFF/0rcndxMK0QWTbM9JKudwUM/DgSTxMJ19Kti0xNCbXII62uVIhqtXSpoMoIFvdU2+YPPhxgGZI4hPDuGVy452A8gBwiIkNmrn/ACSUX/U1z/th3TVQmKGBBFyLgFd3Q68Yj8A71VVt+aWnoGjph4Ql6SGMT7FF5B5h8FFh83HpFMwhwUdze4dkW2+7asRza1gPGLPXTM7T33hQJK+A1mW/iNv4Yh6TD2EpAndLguzcVDcF/MRYX4AQ4pbvZ/fsZxIA+9ChV3IAost+J118YvE0iXK14DX6mIPZDC1lU8lFFt8w9bm+p9IksUmZpsqSN7Nmb9C6sf8AaPOOeXrKrwQ2bwx17WdN/wASewa3FJQFpaeNtT1YxUdv6gJPGa9jl8Mt7H940lm8vrFD2ipUnV8tJnuWJa/wjePMwGFE5W1nZqtiTmAyoo7xFufAdYju1cnvBFv1Jbza1olnWUblWXcBpwUblHIQyqt1lFhzI19N8Kx0JNRH/MI8gfnHYaGU/wAUz6fKBC2AvEcMCBeOg5g6mJvB27h/UfoIgQYOtYy90Nlvr1MNFgfhkvt4psuIo9/8SQhPTKWX+UZ0xjRfbdVdpUU5O8SWU3Fr2fQjnvMZi8yGAeg9isALbPPKUhXqZM+Zc7rvmyZjyyqseeWMekpe00uVhoEtb9nR2UBe7cSdO7yjzaYyAFgQIEMAEHQRxReD2sIxhannsjq8slXUhlYbww1BHhHq7Yva2TXU8pr2mMgzgi33g0mBTx7wO6PJWaNw9nkhPsFC2UBmnTQx4sA7+m4QknQUrNiqFygkXNtbDUxWU2vW5DSmW35gT5gDSJmkxLLo2o58odVOHy5nesAT+IW18ecG+cNRAStqAxsEt1a9v9sGO0S5srW1GgAOvOxO+DYhRtKFyCwuBdRfoNOEZ7tBXtnK3YhDmH5SbEi+/TdHPkm06s6MMV60XLFJmUZJkrtlbVSQLD+InQwia2augl5BbTIob1sRBsAxIVCIwbgAw32YCxBESlEVs1hY5jfxiKg79Z3pxS8G+GGZYFybdVsT8zEsr3GnpBZbjlC0uWCdBF4quHPklfwb4pgyT5QzWVhciw08COMVGsw+VJTMyGYm85EVv2uP6xoM+wHQCMjo9qskxwCcuZreFzaDkio0c8JNkS9as12ZEEtMxCqN9hpc9TEHsvUBVrJp4TWPoI1STUUlXKbMqZxvtZXB53GvrFCqthpqU9UtNMWaGcTLE2mZLjMttxOnnDxkvBZJhTTjIEGnPz1JPUm8Npj5TYr4eEO5Ybw04g3vCFSDcam1xrDmNJwxMqr0RR8heITZyYaipqKr/wDmD2Erqqnvt5t9INtTXMlN2co2mzishOYzaM3ktz5RKYZSLTyUlqLKqgegiBQNX1QTfFMn1itWoRvLZQfHePCFto6ls7MCbaLbrFfwly1bKtrlJc+Q/qIX0Y0esoroSgCuNdIr5r2Y5X0O6LAcxsTp+UH6mGGKUq+8LX42gMKIdlN95jkL2gQAFyBjsEDQoovF7OcEdtBllwqssc4FmoxT2yUrirRywKNKAUZtQQTmuu8A338YoeH0Dz5qypYBZjYXNhuJNz4CNN282aqa7EZgpJRmhJUpWN1VVaxNszHfYiInZ/YmspayQ1RKMsETWW7KblVsQbHT3xDp0rFa6XqXQA0jyi1nMky8w1scmW4HGMGaN4+8F+7/APIRlG2eD9hOBVcqOCwF72N+8AeWoPnGhJGlEr6Je8SWD7PT6pisiW0wgXNrAL4sxAHheIwA6xus6pkUq0EhSsimmSw7PxY5QbX+JidSY2SbiuFMOJTfTNZOwdSO1zy3DogZUTLMZ2YkLqpsq6Em5vbcDFemYfOzlDKmBh+HI2YeVo2Sv2+kmcEkkdmBZntoSNwH84tWy0lppFQbhSDk5kH8V+XKJLO7qjol/ixq0zFML9nOITkDiRlUi4Mx1Q2/QTmHpGv4Js5UyKSll5ULSVYtd7Lc3JsQpNteUWqfUy0PfdU46nfBJVarNMFwygKy2J90j/zFNtvTncNfCoYliNerBUWR4qSbdCXA+QiX2LxOpWawnzUZWGii+j+NrDS+kPplUxYFSEXUmwHTj5w0ace0lEnN37erED6RNtplIxTXhepM5XGh8ekVvGtjpMwl1GRySTxUnmV5+EV3aSoq1qqc00wSZaq7THIDBmuMstkuMw0Jv84umCY0s8WawcBc1tVub7j5HSHUoy4xZY5w/tHwzaXgVXRzGmZiFJsFSxQC++1r5tN/WJOk2jloT2ikHiQRv63MaJPpr/y4RTNo9hqeoOezS3+JDa/Qg6HzhXi+oaGflDCo9otKnxHy/eGz+1SQitMKTGC2sqhSTfjvjP63Z+dKmFZ8tkS5tfXMOFnGh8oKlNKuUyAZha/Enlc8/wCUNrXQPJtw0eT7Q5FTSVE5JgVkln7ltJmZu6pI4i54XjMJZ7vWGRWXKLKCuYnhvC8iOBvbTpCspi5CoCxO4AXJ8BCSdmiqDCsIOjEHmIkMDx6bIm51dtxB14HjY6X4wxlYHU5rmQ4B5i31iUkbL1Le7LA3HvEKPUwtBsmf/wB3mlZgmMhORwHAyltNG006xGVVbMVFmC0zS/eF7nmG33hGl2UnTJ3Z/dgEFWu40I5ecMcaEylWVTzLFlmB7qbgpfSDTNwt8nFJUyppi7gBZTOt+LnKPUC/rE/OrgQbG8ZBtXIuua+WzXW3PiB4ixhfZbFZ4tLbO4/C1ifImNXDX0ueJAMTyhPZHDx9omMRfKlr/qNr+gg8zD5jIzN3Wy5ghG8ePPpDrBcSlpTqyoczzFRy3E9OkKOx1Vl5DjMS0s6A8uhh07grpBqhbXVu9Kbf+Q8x0hhJVpZKnUcD9IAUJTDY2gRyaupgQDElLnc5p9IcJUf+o/ksGE5+EsekPqCjqJh0AVfiI08hxhqbI2M+1GVmJmGw0G7M50VRbrDGvxVzUvTSJkmUERXd5h5/hVfxHcd/ERepGFKAMxzEEm5FtSLGwHQmExs5T5s3YyyeZRSfUiD/ABSZSGaMV4VXDsSQkoKqW7qRcqQDfrYxIV6vOydztShbKx/MAD47ossrDJa+6ir4KB9BAqKiVKt2kxEvuzMBfwudYaONr6LkzKXwqaYPPO6QB6fvFZ252On1FPYS/vEbMmqi53Fb34j6RrkqulkaNfwBP0iAx3ayip/8eZk8Zb/9sUUEvCG1mBy/ZnXnektfGav7XjUaPAr0kmVVoZxlS1QhQXBC8QQL31t5Q5f2qYWN0x28JL/uBD0e0aj7NHVZrBt3dUHzBbSBPq6UxNp2kZ82EtKmFafD57SzmuXQgkX7osw184mK3G8UcdyQ8my2CiWpW/AlmIt4CJ+r9pMpTYSJhv8AmQfzhzR7eJMtaUR4v/JYlUF2zocssvhFYZSVFRTn7ZNlrNBAGW6WBHulm0LXB3c4mTh4QS5Stc9myli29QALXPG7D0juIYws0AsMttLg3tfodIQonZF+9mGfrmzZUSy8NNddN8Oq9RGVp1Id4Zhczs27YoTfQymDBVsNGJA5QjtTQTXkyxRKrzQwY3YKMoB48DciDUEzOwVadZSG2ZjN71uAZAN/S8PauSb5Zc7siDqVVSTfnnBENXCezTEqulmMgJlsHy+7nSwa2uphlsek6W84TwqhrMuqk343KnlaJaXhrWu1U7eIlD6JBZ1JKYazZnWz2v8A6YXRXZZZm1qTdLW20JuPmIfkKw5xUsJpaSW90Z7oN3aOQP4b2+USwxBRxy33X4+EUUq9JvHs+DqqoAQRYMDvUi4PkYouO7ASZpujGS19QBdfIcIu7Vum8eUNmmA6mNKS+DQxO+mdj2Sie/3k8NfUtks31teCUPs3NBXyJsqfnQE5lOjAFSN2o4xqtEwCM3j8hFFfFM83Mx3tr4dIRukBq5M7tFSB5h++mqAWFlaw4QpKp0MuxLvb43J/eGuJV0ls/ZuxcE707oPUk6xyTNmA71K7r239QIW+h+DOTLk5zaUoYcesMsbmNdFlqueZ3S5AJAHC/DjEg8tBOLuzMOAAAv4wXaaqlL2RVCoNze9zmFtfnC0MhTDsPRF71nJ4sL+l4ctlBBIAtuiMpajMosw8v70g0yoI3i4gDUPK2oGW/DmOEVrH5WTIU0UTMxA3ZufnD6foCyctVO4jwhH7ek0ZGGXS1ucAJMpOBUE6ggHyMMRVBWyHdfQ/tCNFdVyHW2g8OENMQHfuOI18tQYxiSmrrAipzdrSCRkzW0vztAg0xdkacs9unpF1EwWGoivjLygwZeUVjw530mKnEJUsXmTEQc2ZQOmpMR07a2hXfVyB/wC4p+hiJ2hw5KqQ8pgRfUEcGGojMqXZMTGChbHiTfQc4fZgo1aft1R9nMaTNWeyD3UzHU7gWtYRkdZjU2oqe0mG7FvJRwAHACLfW4TLp6bspQAAFzzZuJJ5xnwUiZpzjWBm64LNvLXwHKM09sFOSQRui7bOTT2SXtuEVr2nyCyA6GGFMRVIstDO+5QcjEI1ObmJahlnIPHdE5q0XxypktUzPdgsquKsP2EJzBoIbvKN76xNQKSydLrRV+cEExO00wMqq1iBp474o2EXEWmgmaekaqQG9nbLRLKAKyqAbWMVWhmkVDrc2ObjFioRdbRXZ9OyVlrbz9Ydk16WeWby7QalXuHzg9PSsFsRaHEqRZTeNQyaK3Lqik9vzLaJJ6zLYkBhbUHcREPVyrTb79CILXzMoX9MIykZdJehxakYEhjKZT7hOnl08IQnbSyhuZnHQG3qYodcrFrqCYY4oZ8wAZzYcLQjX+johN11G0bL7QS5qul7Ea2J1sdIp06aFcgm1mI9DFN2VwKoabdXK2FydfSGePS6pJrosy4U2ud5MUq4o5pOpNl5noFY23Elj1iXwNO3IXMF4+FukVfZ81kyTdqYzggAEwME4bjf3ocriU1LZKLv3IzdrYjneMoiOXCfq8LPbtKVgzLry0tfjxiP2goxlRXOU5mtfyvDzAq6rmmYWlSJbrlAzOSWBvxtwit+1OmnutODMHdLXK8yBx8oZxQqm7GE6hdTeW9vAxyXjc2XpMXMOYiqfY5oH+M/rCTiZ/mP6wuo+xfpW0Ek7zYwyrp0lu8kwA+MUCZSMTqzesdXDup9YOiNuy/0+MgCzMD1vCeLYwhlkBhc6dYpMvDvH1MOxhi23fONqjbMfyeysLuAekCEJdLYWsPSBC6i2ehFlwdUjkCK0TsJVTRLQs24RXZMy92sBflAgRjDXEWuCIqM2TZ/OOQIIGXrACezEM9sZd5esCBBFMwn0+phSTJsIECFY6FgIdyaXNAgQUZkhT0+UxI0rm8CBCyGiyx4PP1A6iLVIwNJjF2GvO8CBBiCXo/TCR8RhY4Stt5gQIehBquzkrNmIuYq/tApVVpQAtcH5WgQITIqiVwu5ortOoF9BCMySp4QIEcZ6vwtOxtCt304CKRtXThaib+owIEXj+UcOX9srv8A+RmoSFdlHIE29IQfEJnxt6wIEEi/RzR4pMvqzE7tSd0PqyuLqA2toECCYiJsN2lwIEALEzJgyyIECCYUEqFFSBAjIw4RNIECBG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7220" name="AutoShape 4" descr="data:image/jpeg;base64,/9j/4AAQSkZJRgABAQAAAQABAAD/2wCEAAkGBxQTEhQUExQVFBUXFRUUGBcYFxgYFhYUHBgXGBUXFhQYHCggGBolHRQUITEhJSkrLi4uFx8zODMsNygtLisBCgoKDg0OGxAQGywkHyQsLCwsLCwsLCwsLCwsLCwsLCwsLCwsLCwsLCwsLCwsLCwsLCwsLCwsLCwsLCwsLCw3LP/AABEIALcBEwMBIgACEQEDEQH/xAAcAAAABwEBAAAAAAAAAAAAAAAAAgMEBQYHAQj/xABFEAACAAQDBQUFBgQEBQQDAAABAgADBBEFEiEGMUFRYRMicYGRBzJSobEUI0JicsGC0eHwM1OSsggkc9LxY4OiwhUWQ//EABkBAAMBAQEAAAAAAAAAAAAAAAECAwAEBf/EACIRAAICAwEBAQACAwAAAAAAAAABAhEDEiExQTITIgRRcf/aAAwDAQACEQMRAD8A0KOxwR0wgwBHIECMY7AjggExjHYEBYg9qdppdGveGZyCQOQ5mAEnIEYvP9p9UXJUqFvoAo3dSYtGzXtJExglQgW9hnXT1X+UCw6mgGBCirmAI1BFwRuI4WjhlHlDACQIBU8j6QMp5H0jABAgwlN8J9IHYt8JjGCwIP8AZ3+Ex37M/wAJjGE4F4P9mf4THRSv8JjGE4EK/Y3+GCvTOASRoIxgkdEJMxFrjfuPODo0YKF1h5TS76wyzAbyBw1iYVLACM2FIr2Ng6DizW8t5+QhOVR965AIIAsfAfyiVr5Y7t/i08YEyVoB0Fv7/vfHNKPbLqXAtHS5dRAr5gG8aQ4lnSI7EzbW8aTqIYq5DoUoYDiN/lElQ1NwATfTfzil0e0KB+yzand48rw7o8YMlsrL3cx04a66coWGeKNPC2XaOMwG+GtVWhVBAvcXHKIqdUM+8+XCO2zkod1GIJmO+BERNGpgQLYdTpgXgQLQDBqCkckMRYHU3IPlEx9mHT0jmHnuCFzDpAYiKcf2I72A/sQrAg0ATEkR532llTsQr5ipc988dFG4eVrR6MjH/ZzSMKqqzDVWKtffvNvpEczpcLYY2+iuCezRJa3mm7Hfbd84n6LYGl/ECdLeHhbdEniOOSpTKr5rsbCwvr9Yb4vj/wBmQMELZt3QbybDU2HAfKOZtX07NecJzAqbslaSSSJdshO/szuF+hDDwtEp2QiMwSpM1Vm6jMhBBXKTqLGxJ/N6xLR14+xODIqkJ9nBskGjoh6ECZBHckGgRqMFywMojjNwHmeX9YPBoBzKIGQQaOiMYLkHKCTJQIsQCIWgjGAYpftFxL7HRh0uWzlEFi1mYXvYDcAGMYhP2yrHmEifMsd3eygR6F2z2fStkdk5IsyuCOBsReMD2u2a+xzgmYupF77mAva9v2iM32i8I2rHGC4sTUSDMmFrT5ZbMx+IXPXjHo4vr5R5Oa404c+vPXh0jcPZptOaqmEqYw7eUMp5sn4W/Ywi/qUasuNfKzKy8feEIU84smujLvHA/wBDBarEkX32CMNdfn4wymvmOeVMGhAdBqATra/A6iElIeMGSInrvB8uPpFZx/Eyxy6r48Yn5Uob7amGmKUqOO8ga2ovvETyW4jw9M5q6MmYjLuDISBv0IufrF2rcVRpuUiw1ObhflERXgi+XKo8DEjU1UmTLzsAxRQtjuN9NfWOSMndF3FVZc57K0hSOAW3pwiLLw5ecv2VSqlQwWw+HjYHlEQZsetF8R5rXRWa+pjsMZkzWBBs1EtAEcvHLwRCXw1u76w7iPwk6Hx/aJGHQGctAtHYEMAIy3BB3HSK/Ikyu0mTEKlixluRa+ZdLN+YWiwzHCgkkAAXJOgA5kx5rxzETMxwzaRmdXqUaXlJyuwAViBxBIYX5GJZIplsM3FmxYngFO79s6C4Oa+v77t0SdR2TIcwDZRmA3keXhDevpzNSwYodOANj4HfaCpJYvlJbVbF1IHoLXEcR31aJzC5gZQV3Wh6GiJw1lTuKb5dD4nX1FxEmoHKOzE/6nn5v2xQsOcDOOYgogwipIBcQV35X/lHS19B5n++MGVbRgHE00sfGDwIoW3ftHlUZMmTaZPGjcUlnkbe83SM2kFKy+x0GPNOK7Z1dRq81z3vdBygcrAQlSYrUi2SbMVr5gQ7a7/3tEnloosZ6bMcVdYzzYbbqZMZZNUASxCpMGhub2Djdw38yNI0aHjJSXBHFx9GlY+toyT2jYWxn5yDlYWB4eH0+cahX02V7qdGuSLnQ8xy8Ig9qKN50jIoubi3TreOfL1nZiS1MCrpBB3dL9YuvsSpD9snOdyybebMP+0xdk2akgGSyoxMkltBmzE6MDvGt7eBjO9nsZOGVmaZcynBlzP0Zu7MHgQdOphVK+MaWOum1VdAjkZgDaEMRXKkxVWwyBs3NtdPIAQ/lzAyhlIKsAQRuIIuCIYY0SZRRd7aX5A740kqY0H1EclSWlJM1UlQSOtoZPOY72a36f8A7CJumobSlTfYWiFnYNdiASOmsc84yRVatuhlUoBfWx63OvQb4VwmnEpZ82oKkEC19Ra2t/lEdPwybJfMASvHjEhR18uZMlrYlc3eB3X4Aj0iEVUrGldUTWF4tKnUrS1GXsyunAg6qR9Ii5k6xMWQ0tOl8qAS3AzZfwkX4cN8MsTwYD3bsLb+Nv3j0IXVM4JVfCBeo1gQhMo3ubWPW4HyJgQ1ilpvHbxwR2KkyQwg6keEScRGFnv+UTBh4isEVjanb2ioLrOm3mf5SDNM6XA0X+IiJDarE2pqOpnpYtKku633ZgO7fztHkytqnmTHmTGzO7F2Y7yxNzBAWXbjbyfiE1jmeXIvZZWY5cn51GjHifGLP7DcFWdWGewLCnUENayiY1wo8lDG3URlg9en8o1jDdrZGEyKailMJkxpom10xCCq5hYylcbyvduR8JHHRXEZOjW5+k1l595T0O/53hKSTcljYLy4+MP3pM8pSttO8vVSL/1iJKEg8o5MkdZHdiltEi8Hq2StmXv2c9rgfC4FhblcD1tBvaJilbQItVTFZkq4E2U6ZgpOmcMLMFJ62B8YdzqbcVF3zDL43Fop2Je0EtX4jR1ACSTLmSJWbcsxFexY8n/7YfBdNMl/kpJqic2O9qkmqZZU9Ps81rBTe8p2OgCsbFWPI+sXx5jZgLWHHmfDgI8kJOZVUg6ixB4hhqD43EeuMNqO0kypnxy0f/UoP7x0I5WhyotHRHINDAITbPF/stHNmggPbIl/jbRfTU+Ued6TZasqGuJbEM185OjG+/Md+sehdtMCWrpwhFykyXNHXKe8PNS0KSJKqoAAAAsPCIZG9jowxi10ybCPZs4KNMa1j3gOB8eMXTEth5JkgyPu5i681J6jyESmM4mJRAABJ0FzYem8wbAccE3ulTxGYKwU/wCqOfl02dTjziM5nyhKy5wZbA6FdVz3JBvwG/WNkwKt7anlTOLKL+I0PzEVTarADMfMqnLlLEAaG2tj4xPbJzD2OWwGVrCwsLHXcNBvO6KYW4y1ZDLC4boXnlrnMLHhqNRzFoaPEhia7jyv/doh6upCjWGnxj4ntEZY1NVLzEQvOcCWtgSeJFzuVRckxRNtdn80hABdkUKTz4n5xcqWuzuQN3OHFdLBBvEPeo6vmrID2S4i70bSmJJp3yC+/syLqPLUeUWhsTXNY74rEqaKMTZqDusveHEkbiOup9Yqc3ah2bOsvS9zc628t0Mtp+EZKMP0bHJcEaQadJB8YpGzm3KTpiJ2RVWXfmvY+HXxi9pFXH4yKkn4ECAixin7QyVEy0sBSupI015G0W6qmhFZuQv58Ipc57kk6km584lKKKKTGWFbWTZFSVnqTJZd9rgN/d4toxaUGlzpNTLMlzkKE3GYjcD+HduMVuTSpNbvGwHqYfpT0koZb2HwqL+thAUXXBZNWT9Zg0t3LDJY2Oo6CBEMs6lA0dwOXegRW/8AhGiUWDgQmphSLEhxQ6OPP6RNRBUzWdfEROw0RWUz2u1Il4TU3/GElj+J1H0vHmBzHoP2+1eWhlS/8yoX0VWb62jz49tYb6A6BHCICPCggBPRPsQ2l+0UfYObzKeydTLOss+lx/DFsxOmytoNG3ePER5x9nO0poKxJhJEp+5NH5CdG/hOvhePUsvLMCtobEMD5aH5ws4bIpCejsjRhpRQ17Pz+Hw69Y8s487/AGyo7S5ftpmYtvuGbf5R66qx3T0jyrtzLtiVYD/nMfWx/eMoqK4Bycushntl18Y9O+zWcXwuiLb+wVfJbqD6AR5cqG4R6e9mzlcKo7gm0gHhu1I+VoyFkWyOwkJvQ+hg3ajn8jD2KKRTcZweaZhCTGQHUOti2/3bMLAAXHjFsFSt7E2hviyHISOF/SJZY2i2CWsiBr5MtbPMIuAAL2uT06+EK0dVLXUDfv5xGVADzSMpVlUHtJmYix3iWOJ011G8QXDqRwzOzsy2IVSFAvzsBp6xyXR6WqrrLokxXU2O8WhlSy8k8DMLGVYru7wYZTbqCR5RGUmIiUhZjYD5nkOsVOg2nc1DuRcMbb9wGgA+cVWTw45YmrRp1ZLLIQN/1ii4uJgYdsjoOAtcHzF4lcN2xE05Zcma9jYuQAtuYJNyIJjuJGcAsuXeYpPdLAXB4C/HxtD5FGf0TG5w+DbD0GhUaQ/qUuIicDxCYGZJkoyxa4uQe8DqOn9IJtxjopaZmX/EfuSx1tq3gBr6Qn8dcL/y/SnbU4qJrtJT3JZysR+KZxHl9fCK1iQKysi+/M7o6L+NvIfMiH9FSiVKXPvsXcnmdTc8bQV5ZPeI1bQD4UGo8ze5/pF4xUVSOecnJ2xvhEzsipXha942bZqvLy1V9GtcdVjKsHow9RLl2vdgWPQakfKLftBi/wBlQTh+F006FgCPQmEmw40WbaSpsoUcdT4cIqlXNN1Ue85IHRR7zeWg8SImNoKlQO0YnLoNxJ190ADW5vaIWnkO80zXQoMgRFJGYLe7E20BPd06RJlbDdhxO4QqjKvQdeMdq5gUa7uA5mIGvr7NYgu/CWvDq7HRR84FGJd8Ql3gRW+1qTrlkL07zW89LwIwtmpmDXghjqmOk5hRG1HiIsN4rkWGWbqD0/YQ0RWZP/xEN/y1L/1n/wBhjCbcI3b/AIhj/wAtSf8AWf8A2RhliIJkN4WlmOvSOJYm27hdpYP51CsR6OISRrQTDlxeN09hu2BnSjRzW+8kgGWSdWlXtbqV0HgRGCGbFj9nkmpNdKmUqhnlHO2ZgidnuYM7EAXBI/8AEAx6tnz1UMWNgFJJO4AC5JjyPjNf29TPn/5k13F/hLHL8rR6D21qUqad5Aq0kdoFV2W8xsn41AXTXdv3Rm8rY/DJWrTaqoPIZZSn0uYVyQyTM2o6GbPnCXJlvMc7lQFj1NhHqnYOjmS8PpZc1CjpJVGVhYgjSxEZ1gmKyKHN9ipUlFved2aY5HLMx0HQRMYTt1NVy04h1JUW0Uga6rbygbo2rNNCQa0R+DY5JqR924LcVJAYeXEdREiwinBAgQXvYXgxF4CnzjsAxEVlAF13ry4r/SKriu1EuS+UDMeIHDlGgxV8ep5c2aoVFZ8wR3sDlFiflaIzxX+Tpx5vkikV1XM7Fp83TMckqXwztfvHmQuY+MRNPSlpZUd0toWvqq/iIvxtui3bXSJZmy1sMkpSbX0zMOXE2A9YrjTVlgX3tuUakCJSio8RaL26yzYbi0iSqSwtgLC9vK995iw0s6VPGZSD1G8RlYZ2tZSBfj5cIKtZ9nct9oEog3Cr3mO/eojJiuJftsJokorA/eNdR1sPe8tPURjMnEGnzRJZ3fLOcKH/AAgtdsvTTdF92hxxavsnW/dUqbgjvX1IB8oq0yjQV0llFmMuYzdbWVSRz72+OiJCRMzwLi/HQcr8jEZLOUOwJK5iEvrYDTTpcNEpiMzLLYjfoF/WSAvzIitVVYMoRLmzmWAOOUAfUmGMyx7Hy/vi3wqfU6fziaxmk7eZIlWupmq7fpTvH5gDziD2DfM043Jy5UuPdvrcDna2pi6YXJ7zTD+keG9v29IhP9FYfk7itUqKzOQERSzX3WAuYY4W7tJV5mjMC1vhB1VfIWEM8b/5idLphqD99N/6Snuqf1MAPAGH2NYmshH+JUJA+kKFELXzXeb2Uv37Xd94lIeA/OflCsnD1liyjxJ3k8STxhxs9QlJKlvff7yYeJZtd/QWHlDipso11PAcYUZEUydIEHac99yjxMCMAvUAGCgwW8dJyiwiepDeWvgIr4MTmGteWPMfP+sGIGZH/wAQ9WP+TlX733sy3SyqCfnGL3jTPb9Uhq+UijWXIXMf1MzAW8PrGZ2PED1tDMCLlhGH9vglc1ixkVMmctuAYZJnllIJ/TFFjc/ZA0qXg9fNezJmndop1GRZI7p53BPrGGmMgHIWpql5bZkYqeYNoRgQTFtw3a8+7PH8a/uv8osdPVLMAKHMDy1jMAYcU1fNlgiXMmIG94K7KG5XAOsI4IdTZsFDI+6LZRnDXs/Fd2UL1BOvMRGTKUr28oEEDLNlTNb2NwZZ5jdFd9mM1/tySrqe3BUhzYMwBK2b4t9r841vDdjalp334ly5SkjujvOg3DVjYRzSxzUuHVHLBx6VrZfDKieQ8qTOFj/iErJUMN9nOYnyEbHhkqassCa+d7C/K/jYZvG3lCsiWEUKoAUCwA4CFbx0RjRyylYcR2CAwC/OHEGOO1/YyWfj7q/qO79z5RU9na6xmOT3VF36jUlvL94W9o9XYSEvoSz+NrAfUxV6J3mBqeUGLTLZrDRZY5sdBcnnwiMp1M6Iw/oOcUqVmVTgG9gHtzViwU+HcPrEE8+7HslznXM+5R0vvbwFol6XZKqabUTZqAZ8suWA6G0lL77HQkm8ErcMaWQGRltpa1lt0toYlL2y0fKIWfIZiotmFr2LFF/0rcndxMK0QWTbM9JKudwUM/DgSTxMJ19Kti0xNCbXII62uVIhqtXSpoMoIFvdU2+YPPhxgGZI4hPDuGVy452A8gBwiIkNmrn/ACSUX/U1z/th3TVQmKGBBFyLgFd3Q68Yj8A71VVt+aWnoGjph4Ql6SGMT7FF5B5h8FFh83HpFMwhwUdze4dkW2+7asRza1gPGLPXTM7T33hQJK+A1mW/iNv4Yh6TD2EpAndLguzcVDcF/MRYX4AQ4pbvZ/fsZxIA+9ChV3IAost+J118YvE0iXK14DX6mIPZDC1lU8lFFt8w9bm+p9IksUmZpsqSN7Nmb9C6sf8AaPOOeXrKrwQ2bwx17WdN/wASewa3FJQFpaeNtT1YxUdv6gJPGa9jl8Mt7H940lm8vrFD2ipUnV8tJnuWJa/wjePMwGFE5W1nZqtiTmAyoo7xFufAdYju1cnvBFv1Jbza1olnWUblWXcBpwUblHIQyqt1lFhzI19N8Kx0JNRH/MI8gfnHYaGU/wAUz6fKBC2AvEcMCBeOg5g6mJvB27h/UfoIgQYOtYy90Nlvr1MNFgfhkvt4psuIo9/8SQhPTKWX+UZ0xjRfbdVdpUU5O8SWU3Fr2fQjnvMZi8yGAeg9isALbPPKUhXqZM+Zc7rvmyZjyyqseeWMekpe00uVhoEtb9nR2UBe7cSdO7yjzaYyAFgQIEMAEHQRxReD2sIxhannsjq8slXUhlYbww1BHhHq7Yva2TXU8pr2mMgzgi33g0mBTx7wO6PJWaNw9nkhPsFC2UBmnTQx4sA7+m4QknQUrNiqFygkXNtbDUxWU2vW5DSmW35gT5gDSJmkxLLo2o58odVOHy5nesAT+IW18ecG+cNRAStqAxsEt1a9v9sGO0S5srW1GgAOvOxO+DYhRtKFyCwuBdRfoNOEZ7tBXtnK3YhDmH5SbEi+/TdHPkm06s6MMV60XLFJmUZJkrtlbVSQLD+InQwia2augl5BbTIob1sRBsAxIVCIwbgAw32YCxBESlEVs1hY5jfxiKg79Z3pxS8G+GGZYFybdVsT8zEsr3GnpBZbjlC0uWCdBF4quHPklfwb4pgyT5QzWVhciw08COMVGsw+VJTMyGYm85EVv2uP6xoM+wHQCMjo9qskxwCcuZreFzaDkio0c8JNkS9as12ZEEtMxCqN9hpc9TEHsvUBVrJp4TWPoI1STUUlXKbMqZxvtZXB53GvrFCqthpqU9UtNMWaGcTLE2mZLjMttxOnnDxkvBZJhTTjIEGnPz1JPUm8Npj5TYr4eEO5Ybw04g3vCFSDcam1xrDmNJwxMqr0RR8heITZyYaipqKr/wDmD2Erqqnvt5t9INtTXMlN2co2mzishOYzaM3ktz5RKYZSLTyUlqLKqgegiBQNX1QTfFMn1itWoRvLZQfHePCFto6ls7MCbaLbrFfwly1bKtrlJc+Q/qIX0Y0esoroSgCuNdIr5r2Y5X0O6LAcxsTp+UH6mGGKUq+8LX42gMKIdlN95jkL2gQAFyBjsEDQoovF7OcEdtBllwqssc4FmoxT2yUrirRywKNKAUZtQQTmuu8A338YoeH0Dz5qypYBZjYXNhuJNz4CNN282aqa7EZgpJRmhJUpWN1VVaxNszHfYiInZ/YmspayQ1RKMsETWW7KblVsQbHT3xDp0rFa6XqXQA0jyi1nMky8w1scmW4HGMGaN4+8F+7/APIRlG2eD9hOBVcqOCwF72N+8AeWoPnGhJGlEr6Je8SWD7PT6pisiW0wgXNrAL4sxAHheIwA6xus6pkUq0EhSsimmSw7PxY5QbX+JidSY2SbiuFMOJTfTNZOwdSO1zy3DogZUTLMZ2YkLqpsq6Em5vbcDFemYfOzlDKmBh+HI2YeVo2Sv2+kmcEkkdmBZntoSNwH84tWy0lppFQbhSDk5kH8V+XKJLO7qjol/ixq0zFML9nOITkDiRlUi4Mx1Q2/QTmHpGv4Js5UyKSll5ULSVYtd7Lc3JsQpNteUWqfUy0PfdU46nfBJVarNMFwygKy2J90j/zFNtvTncNfCoYliNerBUWR4qSbdCXA+QiX2LxOpWawnzUZWGii+j+NrDS+kPplUxYFSEXUmwHTj5w0ace0lEnN37erED6RNtplIxTXhepM5XGh8ekVvGtjpMwl1GRySTxUnmV5+EV3aSoq1qqc00wSZaq7THIDBmuMstkuMw0Jv84umCY0s8WawcBc1tVub7j5HSHUoy4xZY5w/tHwzaXgVXRzGmZiFJsFSxQC++1r5tN/WJOk2jloT2ikHiQRv63MaJPpr/y4RTNo9hqeoOezS3+JDa/Qg6HzhXi+oaGflDCo9otKnxHy/eGz+1SQitMKTGC2sqhSTfjvjP63Z+dKmFZ8tkS5tfXMOFnGh8oKlNKuUyAZha/Enlc8/wCUNrXQPJtw0eT7Q5FTSVE5JgVkln7ltJmZu6pI4i54XjMJZ7vWGRWXKLKCuYnhvC8iOBvbTpCspi5CoCxO4AXJ8BCSdmiqDCsIOjEHmIkMDx6bIm51dtxB14HjY6X4wxlYHU5rmQ4B5i31iUkbL1Le7LA3HvEKPUwtBsmf/wB3mlZgmMhORwHAyltNG006xGVVbMVFmC0zS/eF7nmG33hGl2UnTJ3Z/dgEFWu40I5ecMcaEylWVTzLFlmB7qbgpfSDTNwt8nFJUyppi7gBZTOt+LnKPUC/rE/OrgQbG8ZBtXIuua+WzXW3PiB4ixhfZbFZ4tLbO4/C1ifImNXDX0ueJAMTyhPZHDx9omMRfKlr/qNr+gg8zD5jIzN3Wy5ghG8ePPpDrBcSlpTqyoczzFRy3E9OkKOx1Vl5DjMS0s6A8uhh07grpBqhbXVu9Kbf+Q8x0hhJVpZKnUcD9IAUJTDY2gRyaupgQDElLnc5p9IcJUf+o/ksGE5+EsekPqCjqJh0AVfiI08hxhqbI2M+1GVmJmGw0G7M50VRbrDGvxVzUvTSJkmUERXd5h5/hVfxHcd/ERepGFKAMxzEEm5FtSLGwHQmExs5T5s3YyyeZRSfUiD/ABSZSGaMV4VXDsSQkoKqW7qRcqQDfrYxIV6vOydztShbKx/MAD47ossrDJa+6ir4KB9BAqKiVKt2kxEvuzMBfwudYaONr6LkzKXwqaYPPO6QB6fvFZ252On1FPYS/vEbMmqi53Fb34j6RrkqulkaNfwBP0iAx3ayip/8eZk8Zb/9sUUEvCG1mBy/ZnXnektfGav7XjUaPAr0kmVVoZxlS1QhQXBC8QQL31t5Q5f2qYWN0x28JL/uBD0e0aj7NHVZrBt3dUHzBbSBPq6UxNp2kZ82EtKmFafD57SzmuXQgkX7osw184mK3G8UcdyQ8my2CiWpW/AlmIt4CJ+r9pMpTYSJhv8AmQfzhzR7eJMtaUR4v/JYlUF2zocssvhFYZSVFRTn7ZNlrNBAGW6WBHulm0LXB3c4mTh4QS5Stc9myli29QALXPG7D0juIYws0AsMttLg3tfodIQonZF+9mGfrmzZUSy8NNddN8Oq9RGVp1Id4Zhczs27YoTfQymDBVsNGJA5QjtTQTXkyxRKrzQwY3YKMoB48DciDUEzOwVadZSG2ZjN71uAZAN/S8PauSb5Zc7siDqVVSTfnnBENXCezTEqulmMgJlsHy+7nSwa2uphlsek6W84TwqhrMuqk343KnlaJaXhrWu1U7eIlD6JBZ1JKYazZnWz2v8A6YXRXZZZm1qTdLW20JuPmIfkKw5xUsJpaSW90Z7oN3aOQP4b2+USwxBRxy33X4+EUUq9JvHs+DqqoAQRYMDvUi4PkYouO7ASZpujGS19QBdfIcIu7Vum8eUNmmA6mNKS+DQxO+mdj2Sie/3k8NfUtks31teCUPs3NBXyJsqfnQE5lOjAFSN2o4xqtEwCM3j8hFFfFM83Mx3tr4dIRukBq5M7tFSB5h++mqAWFlaw4QpKp0MuxLvb43J/eGuJV0ls/ZuxcE707oPUk6xyTNmA71K7r239QIW+h+DOTLk5zaUoYcesMsbmNdFlqueZ3S5AJAHC/DjEg8tBOLuzMOAAAv4wXaaqlL2RVCoNze9zmFtfnC0MhTDsPRF71nJ4sL+l4ctlBBIAtuiMpajMosw8v70g0yoI3i4gDUPK2oGW/DmOEVrH5WTIU0UTMxA3ZufnD6foCyctVO4jwhH7ek0ZGGXS1ucAJMpOBUE6ggHyMMRVBWyHdfQ/tCNFdVyHW2g8OENMQHfuOI18tQYxiSmrrAipzdrSCRkzW0vztAg0xdkacs9unpF1EwWGoivjLygwZeUVjw530mKnEJUsXmTEQc2ZQOmpMR07a2hXfVyB/wC4p+hiJ2hw5KqQ8pgRfUEcGGojMqXZMTGChbHiTfQc4fZgo1aft1R9nMaTNWeyD3UzHU7gWtYRkdZjU2oqe0mG7FvJRwAHACLfW4TLp6bspQAAFzzZuJJ5xnwUiZpzjWBm64LNvLXwHKM09sFOSQRui7bOTT2SXtuEVr2nyCyA6GGFMRVIstDO+5QcjEI1ObmJahlnIPHdE5q0XxypktUzPdgsquKsP2EJzBoIbvKN76xNQKSydLrRV+cEExO00wMqq1iBp474o2EXEWmgmaekaqQG9nbLRLKAKyqAbWMVWhmkVDrc2ObjFioRdbRXZ9OyVlrbz9Ydk16WeWby7QalXuHzg9PSsFsRaHEqRZTeNQyaK3Lqik9vzLaJJ6zLYkBhbUHcREPVyrTb79CILXzMoX9MIykZdJehxakYEhjKZT7hOnl08IQnbSyhuZnHQG3qYodcrFrqCYY4oZ8wAZzYcLQjX+johN11G0bL7QS5qul7Ea2J1sdIp06aFcgm1mI9DFN2VwKoabdXK2FydfSGePS6pJrosy4U2ud5MUq4o5pOpNl5noFY23Elj1iXwNO3IXMF4+FukVfZ81kyTdqYzggAEwME4bjf3ocriU1LZKLv3IzdrYjneMoiOXCfq8LPbtKVgzLry0tfjxiP2goxlRXOU5mtfyvDzAq6rmmYWlSJbrlAzOSWBvxtwit+1OmnutODMHdLXK8yBx8oZxQqm7GE6hdTeW9vAxyXjc2XpMXMOYiqfY5oH+M/rCTiZ/mP6wuo+xfpW0Ek7zYwyrp0lu8kwA+MUCZSMTqzesdXDup9YOiNuy/0+MgCzMD1vCeLYwhlkBhc6dYpMvDvH1MOxhi23fONqjbMfyeysLuAekCEJdLYWsPSBC6i2ehFlwdUjkCK0TsJVTRLQs24RXZMy92sBflAgRjDXEWuCIqM2TZ/OOQIIGXrACezEM9sZd5esCBBFMwn0+phSTJsIECFY6FgIdyaXNAgQUZkhT0+UxI0rm8CBCyGiyx4PP1A6iLVIwNJjF2GvO8CBBiCXo/TCR8RhY4Stt5gQIehBquzkrNmIuYq/tApVVpQAtcH5WgQITIqiVwu5ortOoF9BCMySp4QIEcZ6vwtOxtCt304CKRtXThaib+owIEXj+UcOX9srv8A+RmoSFdlHIE29IQfEJnxt6wIEEi/RzR4pMvqzE7tSd0PqyuLqA2toECCYiJsN2lwIEALEzJgyyIECCYUEqFFSBAjIw4RNIECBG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7224" name="Picture 8" descr="http://alianskadrovic.ru/wp-content/uploads/2011/04/perso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708920"/>
            <a:ext cx="4762500" cy="3024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</a:rPr>
              <a:t>Государственное страхование </a:t>
            </a:r>
            <a:r>
              <a:rPr lang="ru-RU" sz="2000" dirty="0" smtClean="0">
                <a:latin typeface="Century Gothic" pitchFamily="34" charset="0"/>
              </a:rPr>
              <a:t>представляет собой организационную форму, где в качестве страховщика выступает </a:t>
            </a:r>
            <a:r>
              <a:rPr lang="ru-RU" sz="2000" u="sng" dirty="0" smtClean="0">
                <a:latin typeface="Century Gothic" pitchFamily="34" charset="0"/>
              </a:rPr>
              <a:t>государство</a:t>
            </a:r>
            <a:r>
              <a:rPr lang="ru-RU" sz="2000" dirty="0" smtClean="0">
                <a:latin typeface="Century Gothic" pitchFamily="34" charset="0"/>
              </a:rPr>
              <a:t> в лице специально уполномоченных на это </a:t>
            </a:r>
            <a:r>
              <a:rPr lang="ru-RU" sz="2000" dirty="0" smtClean="0">
                <a:latin typeface="Century Gothic" pitchFamily="34" charset="0"/>
              </a:rPr>
              <a:t>организаций</a:t>
            </a:r>
            <a:r>
              <a:rPr lang="ru-RU" sz="2000" dirty="0" smtClean="0">
                <a:latin typeface="Century Gothic" pitchFamily="34" charset="0"/>
              </a:rPr>
              <a:t>.</a:t>
            </a:r>
            <a:br>
              <a:rPr lang="ru-RU" sz="2000" dirty="0" smtClean="0">
                <a:latin typeface="Century Gothic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Century Gothic" pitchFamily="34" charset="0"/>
              </a:rPr>
              <a:t>Акционерное страхование </a:t>
            </a:r>
            <a:r>
              <a:rPr lang="ru-RU" sz="2000" dirty="0" smtClean="0">
                <a:latin typeface="Century Gothic" pitchFamily="34" charset="0"/>
              </a:rPr>
              <a:t>– негосударственная </a:t>
            </a:r>
            <a:r>
              <a:rPr lang="ru-RU" sz="2000" dirty="0" smtClean="0">
                <a:latin typeface="Century Gothic" pitchFamily="34" charset="0"/>
              </a:rPr>
              <a:t>организационная </a:t>
            </a:r>
            <a:r>
              <a:rPr lang="ru-RU" sz="2000" dirty="0" smtClean="0">
                <a:latin typeface="Century Gothic" pitchFamily="34" charset="0"/>
              </a:rPr>
              <a:t>форма, где в качестве страховщика выступает </a:t>
            </a:r>
            <a:r>
              <a:rPr lang="ru-RU" sz="2000" u="sng" dirty="0" smtClean="0">
                <a:latin typeface="Century Gothic" pitchFamily="34" charset="0"/>
              </a:rPr>
              <a:t>акционерное </a:t>
            </a:r>
            <a:r>
              <a:rPr lang="ru-RU" sz="2000" u="sng" dirty="0" smtClean="0">
                <a:latin typeface="Century Gothic" pitchFamily="34" charset="0"/>
              </a:rPr>
              <a:t>общество</a:t>
            </a:r>
            <a:r>
              <a:rPr lang="ru-RU" sz="2000" dirty="0" smtClean="0">
                <a:latin typeface="Century Gothic" pitchFamily="34" charset="0"/>
              </a:rPr>
              <a:t>, уставный фонд которого формируется из акций (облигаций) и других ценных бумаг.</a:t>
            </a:r>
            <a:br>
              <a:rPr lang="ru-RU" sz="2000" dirty="0" smtClean="0">
                <a:latin typeface="Century Gothic" pitchFamily="34" charset="0"/>
              </a:rPr>
            </a:b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Взаимное страхование </a:t>
            </a:r>
            <a:r>
              <a:rPr lang="ru-RU" sz="2000" dirty="0" smtClean="0">
                <a:latin typeface="Century Gothic" pitchFamily="34" charset="0"/>
              </a:rPr>
              <a:t>– негосударственная </a:t>
            </a:r>
            <a:r>
              <a:rPr lang="ru-RU" sz="2000" dirty="0" smtClean="0">
                <a:latin typeface="Century Gothic" pitchFamily="34" charset="0"/>
              </a:rPr>
              <a:t>организационная </a:t>
            </a:r>
            <a:r>
              <a:rPr lang="ru-RU" sz="2000" dirty="0" smtClean="0">
                <a:latin typeface="Century Gothic" pitchFamily="34" charset="0"/>
              </a:rPr>
              <a:t>форма, которая выражает договоренность между группой физических, юридических лиц о возмещении друг другу будущих возможных убытков в определенных долях согласно принятым </a:t>
            </a:r>
            <a:r>
              <a:rPr lang="ru-RU" sz="2000" dirty="0" smtClean="0">
                <a:latin typeface="Century Gothic" pitchFamily="34" charset="0"/>
              </a:rPr>
              <a:t>условиям</a:t>
            </a:r>
            <a:r>
              <a:rPr lang="ru-RU" sz="2000" dirty="0" smtClean="0">
                <a:latin typeface="Century Gothic" pitchFamily="34" charset="0"/>
              </a:rPr>
              <a:t>. В качестве страховщика при взаимном страховании </a:t>
            </a:r>
            <a:r>
              <a:rPr lang="ru-RU" sz="2000" dirty="0" smtClean="0">
                <a:latin typeface="Century Gothic" pitchFamily="34" charset="0"/>
              </a:rPr>
              <a:t>выступает </a:t>
            </a:r>
            <a:r>
              <a:rPr lang="ru-RU" sz="2000" u="sng" dirty="0" smtClean="0">
                <a:latin typeface="Century Gothic" pitchFamily="34" charset="0"/>
              </a:rPr>
              <a:t>общество взаимного страхования</a:t>
            </a:r>
            <a:r>
              <a:rPr lang="ru-RU" sz="2000" dirty="0" smtClean="0">
                <a:latin typeface="Century Gothic" pitchFamily="34" charset="0"/>
              </a:rPr>
              <a:t>.</a:t>
            </a:r>
            <a:br>
              <a:rPr lang="ru-RU" sz="2000" dirty="0" smtClean="0">
                <a:latin typeface="Century Gothic" pitchFamily="34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Century Gothic" pitchFamily="34" charset="0"/>
              </a:rPr>
              <a:t>Кооперативное страхование </a:t>
            </a:r>
            <a:r>
              <a:rPr lang="ru-RU" sz="2000" dirty="0" smtClean="0">
                <a:latin typeface="Century Gothic" pitchFamily="34" charset="0"/>
              </a:rPr>
              <a:t>– негосударственная </a:t>
            </a:r>
            <a:r>
              <a:rPr lang="ru-RU" sz="2000" dirty="0" smtClean="0">
                <a:latin typeface="Century Gothic" pitchFamily="34" charset="0"/>
              </a:rPr>
              <a:t>организационная </a:t>
            </a:r>
            <a:r>
              <a:rPr lang="ru-RU" sz="2000" dirty="0" smtClean="0">
                <a:latin typeface="Century Gothic" pitchFamily="34" charset="0"/>
              </a:rPr>
              <a:t>форма, где в качестве страховщика выступает </a:t>
            </a:r>
            <a:r>
              <a:rPr lang="ru-RU" sz="2000" u="sng" dirty="0" smtClean="0">
                <a:latin typeface="Century Gothic" pitchFamily="34" charset="0"/>
              </a:rPr>
              <a:t>кооперативное </a:t>
            </a:r>
            <a:r>
              <a:rPr lang="ru-RU" sz="2000" u="sng" dirty="0" smtClean="0">
                <a:latin typeface="Century Gothic" pitchFamily="34" charset="0"/>
              </a:rPr>
              <a:t>страховое общество</a:t>
            </a:r>
            <a:r>
              <a:rPr lang="ru-RU" sz="2000" dirty="0" smtClean="0">
                <a:latin typeface="Century Gothic" pitchFamily="34" charset="0"/>
              </a:rPr>
              <a:t>.</a:t>
            </a:r>
            <a:endParaRPr lang="ru-RU" sz="2000" dirty="0"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755576" y="1340768"/>
            <a:ext cx="7632848" cy="12157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54000" algn="just"/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Казахстане</a:t>
            </a:r>
            <a:r>
              <a:rPr kumimoji="0" lang="ru-RU" sz="1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траховая деятельность страховой организации осуществляется по отрасли </a:t>
            </a:r>
            <a:r>
              <a:rPr lang="ru-RU" sz="1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(</a:t>
            </a:r>
            <a:r>
              <a:rPr lang="ru-RU" sz="1900" dirty="0" smtClean="0">
                <a:latin typeface="+mj-lt"/>
              </a:rPr>
              <a:t>Закон Республики Казахстан от 18 декабря 2000 года №126-II "О страховой деятельности</a:t>
            </a:r>
            <a:r>
              <a:rPr lang="ru-RU" sz="1900" dirty="0" smtClean="0">
                <a:latin typeface="+mj-lt"/>
              </a:rPr>
              <a:t>"</a:t>
            </a:r>
            <a:r>
              <a:rPr lang="ru-RU" sz="1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)</a:t>
            </a:r>
          </a:p>
          <a:p>
            <a:pPr lvl="0" indent="254000" algn="just"/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611560" y="3140968"/>
            <a:ext cx="3600400" cy="1656184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5782" tIns="47891" rIns="95782" bIns="47891" anchor="ctr"/>
          <a:lstStyle/>
          <a:p>
            <a:pPr algn="ctr" defTabSz="957263" eaLnBrk="0" hangingPunct="0"/>
            <a:r>
              <a:rPr lang="ru-RU" sz="2400" dirty="0" smtClean="0">
                <a:solidFill>
                  <a:srgbClr val="000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«страхование жизни» </a:t>
            </a:r>
            <a:endParaRPr lang="en-US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blackWhite">
          <a:xfrm>
            <a:off x="4716016" y="3140968"/>
            <a:ext cx="3816424" cy="1638672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5782" tIns="47891" rIns="95782" bIns="47891" anchor="ctr"/>
          <a:lstStyle/>
          <a:p>
            <a:r>
              <a:rPr lang="ru-RU" sz="2400" dirty="0" smtClean="0">
                <a:solidFill>
                  <a:srgbClr val="000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«общее страхование»</a:t>
            </a:r>
            <a:endParaRPr lang="ru-RU" sz="2400" dirty="0">
              <a:latin typeface="Century Gothic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7824" y="25649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68144" y="25649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1"/>
          <p:cNvSpPr>
            <a:spLocks noChangeArrowheads="1"/>
          </p:cNvSpPr>
          <p:nvPr/>
        </p:nvSpPr>
        <p:spPr bwMode="auto">
          <a:xfrm>
            <a:off x="611560" y="836712"/>
            <a:ext cx="8352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Отрасль «страхование жизни» включает следующие классы в добровольной форме страхования: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1) страхование жизни;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аннуитетное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страхование.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467544" y="5227458"/>
            <a:ext cx="8208912" cy="2000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132856"/>
            <a:ext cx="856895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indent="254000" algn="just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 жизни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представляет собой совокупность видов страхования, предусматривающих осуществление страховой выплаты в случаях смерти застрахованного или дожития им до окончания срока страхования либо определенного договором страхования возраста.</a:t>
            </a:r>
            <a:endParaRPr lang="ru-RU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501008"/>
            <a:ext cx="8568952" cy="30162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54000" algn="just" eaLnBrk="0" hangingPunct="0"/>
            <a:r>
              <a:rPr lang="ru-RU" b="1" dirty="0" err="1" smtClean="0" bmk="SUB1003800092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Закон Республики Казахстан от 21 июня 2013 года № 105-V «О пенсионном обеспечении в Республике Казахстан» (с изменениями и дополнениями по состоянию на 10.06.2014 г.)"/>
              </a:rPr>
              <a:t>Аннуитетное</a:t>
            </a:r>
            <a:r>
              <a:rPr lang="ru-RU" b="1" dirty="0" smtClean="0" bmk="SUB1003800092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Закон Республики Казахстан от 21 июня 2013 года № 105-V «О пенсионном обеспечении в Республике Казахстан» (с изменениями и дополнениями по состоянию на 10.06.2014 г.)"/>
              </a:rPr>
              <a:t> страхование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представляет собой совокупность видов накопительного страхования, предусматривающих осуществление периодических страховых выплат в виде пенсии или ренты в течение установленного договором срока или пожизненно в случаях достижения застрахованным определенного возраста, утраты трудоспособности (по возрасту, по инвалидности, по болезни), смерти кормильца, безработицы или иных случаях, приводящих к снижению или потере застрахованным личных доходов. Условие об осуществлении периодических страховых выплат по договорам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аннуитетного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страхования не связано с определением, уточнением и подтверждением размера страховых выплат.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323528" y="2492896"/>
            <a:ext cx="7056784" cy="33123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124744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b="1" dirty="0" smtClean="0">
                <a:latin typeface="Century Gothic" pitchFamily="34" charset="0"/>
              </a:rPr>
              <a:t>Классификация страхования </a:t>
            </a:r>
            <a:r>
              <a:rPr lang="ru-RU" sz="2000" dirty="0" smtClean="0">
                <a:latin typeface="Century Gothic" pitchFamily="34" charset="0"/>
              </a:rPr>
              <a:t>представляет собой научную систему деления страхования на сферы деятельности, отрасли, </a:t>
            </a:r>
            <a:r>
              <a:rPr lang="ru-RU" sz="2000" dirty="0" err="1" smtClean="0">
                <a:latin typeface="Century Gothic" pitchFamily="34" charset="0"/>
              </a:rPr>
              <a:t>подотрасли</a:t>
            </a:r>
            <a:r>
              <a:rPr lang="ru-RU" sz="2000" dirty="0" smtClean="0">
                <a:latin typeface="Century Gothic" pitchFamily="34" charset="0"/>
              </a:rPr>
              <a:t> и виды</a:t>
            </a:r>
            <a:r>
              <a:rPr lang="ru-RU" sz="2000" dirty="0" smtClean="0">
                <a:latin typeface="Century Gothic" pitchFamily="34" charset="0"/>
              </a:rPr>
              <a:t>.</a:t>
            </a:r>
            <a:endParaRPr lang="ru-RU" sz="2000" dirty="0" smtClean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636912"/>
            <a:ext cx="61926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Century Gothic" pitchFamily="34" charset="0"/>
              </a:rPr>
              <a:t> </a:t>
            </a:r>
            <a:r>
              <a:rPr lang="ru-RU" sz="2200" b="1" dirty="0" smtClean="0">
                <a:latin typeface="Century Gothic" pitchFamily="34" charset="0"/>
              </a:rPr>
              <a:t>В основе классификации страхования лежат различия: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</a:t>
            </a:r>
            <a:r>
              <a:rPr lang="ru-RU" sz="2200" dirty="0" smtClean="0">
                <a:latin typeface="Century Gothic" pitchFamily="34" charset="0"/>
              </a:rPr>
              <a:t>страховщиках и в сферах их деятельности;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</a:t>
            </a:r>
            <a:r>
              <a:rPr lang="ru-RU" sz="2200" dirty="0" smtClean="0">
                <a:latin typeface="Century Gothic" pitchFamily="34" charset="0"/>
              </a:rPr>
              <a:t>объектах страхования;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</a:t>
            </a:r>
            <a:r>
              <a:rPr lang="ru-RU" sz="2200" dirty="0" smtClean="0">
                <a:latin typeface="Century Gothic" pitchFamily="34" charset="0"/>
              </a:rPr>
              <a:t>категориях страхователей;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</a:t>
            </a:r>
            <a:r>
              <a:rPr lang="ru-RU" sz="2200" dirty="0" smtClean="0">
                <a:latin typeface="Century Gothic" pitchFamily="34" charset="0"/>
              </a:rPr>
              <a:t>объеме страховой ответственности;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</a:t>
            </a:r>
            <a:r>
              <a:rPr lang="ru-RU" sz="2200" dirty="0" smtClean="0">
                <a:latin typeface="Century Gothic" pitchFamily="34" charset="0"/>
              </a:rPr>
              <a:t>форме проведения страхования.</a:t>
            </a:r>
            <a:endParaRPr lang="ru-RU" sz="2200" dirty="0">
              <a:latin typeface="Century Gothic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804248" y="2132856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8002" name="Picture 2" descr="http://t1.gstatic.com/images?q=tbn:ANd9GcSG1-I5Drtg00WFCdgELKtQ4sOy7ZOsK-S5woLqcwAm9R8wI0iy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54912">
            <a:off x="6341693" y="4313917"/>
            <a:ext cx="2683767" cy="201023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1"/>
          <p:cNvSpPr>
            <a:spLocks noChangeArrowheads="1"/>
          </p:cNvSpPr>
          <p:nvPr/>
        </p:nvSpPr>
        <p:spPr bwMode="auto">
          <a:xfrm>
            <a:off x="0" y="548681"/>
            <a:ext cx="9144000" cy="63093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Отрасль «общее страхование» включает:</a:t>
            </a:r>
            <a:endParaRPr kumimoji="0" lang="ru-RU" sz="1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1) страхование от несчастных случаев;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2) страхование на случай болезни;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3) страхование автомобильного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4) страхование железнодорожного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5) страхование воздушного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6) страхование водного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7) страхование грузов;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8) страхование имущества от ущерба;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9) страхование гражданско-правовой ответственности владельцев автомобильного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10) страхование гражданско-правовой ответственности владельцев воздушного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11) страхование гражданско-правовой ответственности владельцев водного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12) страхование гражданско-правовой ответственности, за исключением классов, указанных в подпунктах 9)-11) настоящего пункта;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13) страхование займов;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14) ипотечное страхование;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15) страхование гарантий и поручительств;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16) страхование от прочих финансовых убытков;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17) страхование судебных расходов;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18) титульное страхование.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484784"/>
            <a:ext cx="7056784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smtClean="0">
                <a:latin typeface="Century Gothic" pitchFamily="34" charset="0"/>
              </a:rPr>
              <a:t>По основаниям осуществления страховой выплаты</a:t>
            </a:r>
            <a:r>
              <a:rPr lang="ru-RU" sz="2100" b="1" dirty="0" smtClean="0">
                <a:latin typeface="Century Gothic" pitchFamily="34" charset="0"/>
              </a:rPr>
              <a:t>:</a:t>
            </a:r>
          </a:p>
          <a:p>
            <a:endParaRPr lang="ru-RU" sz="21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ru-RU" sz="2100" dirty="0" smtClean="0">
                <a:latin typeface="Century Gothic" pitchFamily="34" charset="0"/>
              </a:rPr>
              <a:t> </a:t>
            </a:r>
            <a:r>
              <a:rPr lang="ru-RU" sz="2100" b="1" dirty="0" smtClean="0">
                <a:solidFill>
                  <a:srgbClr val="FF0000"/>
                </a:solidFill>
                <a:latin typeface="Century Gothic" pitchFamily="34" charset="0"/>
              </a:rPr>
              <a:t>накопительные</a:t>
            </a:r>
            <a:r>
              <a:rPr lang="ru-RU" sz="2100" dirty="0" smtClean="0">
                <a:latin typeface="Century Gothic" pitchFamily="34" charset="0"/>
              </a:rPr>
              <a:t> </a:t>
            </a:r>
            <a:r>
              <a:rPr lang="ru-RU" sz="2100" dirty="0" smtClean="0">
                <a:latin typeface="Century Gothic" pitchFamily="34" charset="0"/>
              </a:rPr>
              <a:t>– страхование, предусматривающее осуществление страховой выплаты  по любому из следующих оснований: по истечении установленного договором страхового периода либо при наступлении страхового события</a:t>
            </a:r>
            <a:r>
              <a:rPr lang="ru-RU" sz="2100" dirty="0" smtClean="0">
                <a:latin typeface="Century Gothic" pitchFamily="34" charset="0"/>
              </a:rPr>
              <a:t>.</a:t>
            </a:r>
          </a:p>
          <a:p>
            <a:endParaRPr lang="ru-RU" sz="2100" dirty="0" smtClean="0">
              <a:latin typeface="Century Gothic" pitchFamily="34" charset="0"/>
            </a:endParaRPr>
          </a:p>
          <a:p>
            <a:r>
              <a:rPr lang="ru-RU" sz="2100" dirty="0" smtClean="0">
                <a:latin typeface="Century Gothic" pitchFamily="34" charset="0"/>
              </a:rPr>
              <a:t>- </a:t>
            </a:r>
            <a:r>
              <a:rPr lang="ru-RU" sz="2100" b="1" dirty="0" err="1" smtClean="0">
                <a:solidFill>
                  <a:srgbClr val="FF0000"/>
                </a:solidFill>
                <a:latin typeface="Century Gothic" pitchFamily="34" charset="0"/>
              </a:rPr>
              <a:t>ненакопительные</a:t>
            </a:r>
            <a:r>
              <a:rPr lang="ru-RU" sz="2100" b="1" dirty="0" smtClean="0">
                <a:solidFill>
                  <a:srgbClr val="FF0000"/>
                </a:solidFill>
                <a:latin typeface="Century Gothic" pitchFamily="34" charset="0"/>
              </a:rPr>
              <a:t> страхования </a:t>
            </a:r>
            <a:r>
              <a:rPr lang="ru-RU" sz="2100" dirty="0" smtClean="0">
                <a:latin typeface="Century Gothic" pitchFamily="34" charset="0"/>
              </a:rPr>
              <a:t>– страхование, предусматривающее осуществлении страховой выплаты только при наступлении страхового </a:t>
            </a:r>
            <a:r>
              <a:rPr lang="ru-RU" sz="2000" dirty="0" smtClean="0">
                <a:latin typeface="Century Gothic" pitchFamily="34" charset="0"/>
              </a:rPr>
              <a:t>случая.</a:t>
            </a:r>
            <a:endParaRPr lang="ru-RU" sz="2000" dirty="0"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302375" cy="1143000"/>
          </a:xfrm>
        </p:spPr>
        <p:txBody>
          <a:bodyPr/>
          <a:lstStyle/>
          <a:p>
            <a:r>
              <a:rPr lang="ru-RU" sz="2500" dirty="0" smtClean="0"/>
              <a:t>На 2013 год  в РК</a:t>
            </a:r>
            <a:endParaRPr lang="ru-RU" sz="2500" dirty="0"/>
          </a:p>
        </p:txBody>
      </p:sp>
      <p:sp>
        <p:nvSpPr>
          <p:cNvPr id="142337" name="Rectangle 1"/>
          <p:cNvSpPr>
            <a:spLocks noChangeArrowheads="1"/>
          </p:cNvSpPr>
          <p:nvPr/>
        </p:nvSpPr>
        <p:spPr bwMode="auto">
          <a:xfrm>
            <a:off x="611560" y="1124744"/>
            <a:ext cx="8172400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Основную долю страховых премий занимает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добровольное имущественное страхование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(98650,4 млн. тенге или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42,1%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общего объема страховых премий).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добровольному личному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собрано 86 597,8 млн. тенге, или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37,0%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совокупного объема страховых премий, по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48 879,3 млн. тенге, или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20,9%.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23728" y="2924944"/>
          <a:ext cx="6336704" cy="3679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1"/>
          <p:cNvSpPr>
            <a:spLocks noChangeArrowheads="1"/>
          </p:cNvSpPr>
          <p:nvPr/>
        </p:nvSpPr>
        <p:spPr bwMode="auto">
          <a:xfrm>
            <a:off x="395536" y="836712"/>
            <a:ext cx="849694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общей суммы страховых выплат, произведенных за 2013 год наибольшую долю занимают страховые выплаты по: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добровольному личному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44,6%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(страхование жизни,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аннуитетное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страхование, в том числе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страхование от несчастных случаев, страхование на случай болезни),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38,0%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(приоритетные страховые выплаты по классам «гражданско-правовая ответственность владельцев транспортных средств» и «страхование работника от несчастных случаев при исполнении им трудовых (служебных) обязанностей») 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добровольному имущественному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17,3%.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4077072"/>
          <a:ext cx="8712969" cy="2523744"/>
        </p:xfrm>
        <a:graphic>
          <a:graphicData uri="http://schemas.openxmlformats.org/drawingml/2006/table">
            <a:tbl>
              <a:tblPr/>
              <a:tblGrid>
                <a:gridCol w="1657388"/>
                <a:gridCol w="1590507"/>
                <a:gridCol w="1687623"/>
                <a:gridCol w="1688539"/>
                <a:gridCol w="1044456"/>
                <a:gridCol w="1044456"/>
              </a:tblGrid>
              <a:tr h="55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1.01.12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г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1.01.13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г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1.01.14 г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Прирост, в 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млн. тенге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млн. тенге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млн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.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тенге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1.01.13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1.01.14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Поступление от страховых премий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175528,7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211513,1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253072,6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19,6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Страховые выплаты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43 139,1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68 050,9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51 990,1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57,7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-23,6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683568" y="3645024"/>
            <a:ext cx="8712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Страховые премии и страховые выплаты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страховых организаций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48200" y="3787775"/>
            <a:ext cx="4110038" cy="885825"/>
          </a:xfrm>
        </p:spPr>
        <p:txBody>
          <a:bodyPr/>
          <a:lstStyle/>
          <a:p>
            <a:pPr algn="dist"/>
            <a:r>
              <a:rPr lang="ru-RU" sz="5500" dirty="0" smtClean="0"/>
              <a:t>Спасибо за внимание</a:t>
            </a:r>
            <a:r>
              <a:rPr lang="en-US" sz="5500" dirty="0" smtClean="0"/>
              <a:t>!</a:t>
            </a:r>
            <a:endParaRPr lang="en-US" sz="5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44208" y="5445224"/>
            <a:ext cx="2304256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1520" y="1412776"/>
            <a:ext cx="8064896" cy="4104456"/>
            <a:chOff x="96" y="1108"/>
            <a:chExt cx="5448" cy="2758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 rot="20302575" flipH="1" flipV="1">
              <a:off x="4586" y="2731"/>
              <a:ext cx="958" cy="227"/>
              <a:chOff x="2532" y="1051"/>
              <a:chExt cx="893" cy="246"/>
            </a:xfrm>
          </p:grpSpPr>
          <p:grpSp>
            <p:nvGrpSpPr>
              <p:cNvPr id="70" name="Group 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76" name="AutoShape 10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AutoShape 11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AutoShape 12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AutoShape 13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1" name="Group 1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72" name="AutoShape 15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AutoShape 16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AutoShape 17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AutoShape 18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674" y="2351"/>
              <a:ext cx="329" cy="251"/>
              <a:chOff x="2180" y="1267"/>
              <a:chExt cx="1350" cy="1030"/>
            </a:xfrm>
          </p:grpSpPr>
          <p:sp>
            <p:nvSpPr>
              <p:cNvPr id="23" name="Oval 24"/>
              <p:cNvSpPr>
                <a:spLocks noChangeArrowheads="1"/>
              </p:cNvSpPr>
              <p:nvPr/>
            </p:nvSpPr>
            <p:spPr bwMode="gray">
              <a:xfrm>
                <a:off x="2301" y="1267"/>
                <a:ext cx="1021" cy="1030"/>
              </a:xfrm>
              <a:prstGeom prst="ellipse">
                <a:avLst/>
              </a:prstGeom>
              <a:gradFill rotWithShape="0">
                <a:gsLst>
                  <a:gs pos="0">
                    <a:schemeClr val="folHlink">
                      <a:gamma/>
                      <a:shade val="6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28575">
                <a:solidFill>
                  <a:srgbClr val="EAEAEA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" name="Group 25"/>
              <p:cNvGrpSpPr>
                <a:grpSpLocks/>
              </p:cNvGrpSpPr>
              <p:nvPr/>
            </p:nvGrpSpPr>
            <p:grpSpPr bwMode="auto">
              <a:xfrm rot="10082854">
                <a:off x="2180" y="2013"/>
                <a:ext cx="926" cy="237"/>
                <a:chOff x="2598" y="1026"/>
                <a:chExt cx="957" cy="242"/>
              </a:xfrm>
            </p:grpSpPr>
            <p:grpSp>
              <p:nvGrpSpPr>
                <p:cNvPr id="48" name="Group 26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6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66" name="AutoShape 28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7" name="AutoShape 29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8" name="AutoShape 30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9" name="AutoShape 31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" name="Group 32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62" name="AutoShape 33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" name="AutoShape 34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4" name="AutoShape 35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" name="AutoShape 36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" name="Group 37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50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56" name="AutoShape 39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7" name="AutoShape 40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8" name="AutoShape 41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9" name="AutoShape 42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1" name="Group 43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52" name="AutoShape 44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" name="AutoShape 45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4" name="AutoShape 46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5" name="AutoShape 47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25" name="Group 48"/>
              <p:cNvGrpSpPr>
                <a:grpSpLocks/>
              </p:cNvGrpSpPr>
              <p:nvPr/>
            </p:nvGrpSpPr>
            <p:grpSpPr bwMode="auto">
              <a:xfrm>
                <a:off x="2604" y="1361"/>
                <a:ext cx="926" cy="237"/>
                <a:chOff x="2598" y="1026"/>
                <a:chExt cx="957" cy="242"/>
              </a:xfrm>
            </p:grpSpPr>
            <p:grpSp>
              <p:nvGrpSpPr>
                <p:cNvPr id="26" name="Group 49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38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44" name="AutoShape 51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" name="AutoShape 52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6" name="AutoShape 53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" name="AutoShape 54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9" name="Group 5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40" name="AutoShape 56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" name="AutoShape 57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" name="AutoShape 58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" name="AutoShape 59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7" name="Group 60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28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34" name="AutoShape 62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5" name="AutoShape 63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6" name="AutoShape 64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7" name="AutoShape 65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" name="Group 66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30" name="AutoShape 67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" name="AutoShape 68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2" name="AutoShape 69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" name="AutoShape 70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cxnSp>
          <p:nvCxnSpPr>
            <p:cNvPr id="7" name="AutoShape 71"/>
            <p:cNvCxnSpPr>
              <a:cxnSpLocks noChangeShapeType="1"/>
              <a:stCxn id="23" idx="0"/>
            </p:cNvCxnSpPr>
            <p:nvPr/>
          </p:nvCxnSpPr>
          <p:spPr bwMode="auto">
            <a:xfrm rot="16200000">
              <a:off x="1597" y="1690"/>
              <a:ext cx="883" cy="42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8" name="AutoShape 72"/>
            <p:cNvCxnSpPr>
              <a:cxnSpLocks noChangeShapeType="1"/>
              <a:stCxn id="23" idx="4"/>
            </p:cNvCxnSpPr>
            <p:nvPr/>
          </p:nvCxnSpPr>
          <p:spPr bwMode="auto">
            <a:xfrm rot="16200000" flipH="1">
              <a:off x="1599" y="2840"/>
              <a:ext cx="879" cy="42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9" name="Line 73"/>
            <p:cNvSpPr>
              <a:spLocks noChangeShapeType="1"/>
            </p:cNvSpPr>
            <p:nvPr/>
          </p:nvSpPr>
          <p:spPr bwMode="auto">
            <a:xfrm>
              <a:off x="1974" y="2482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2266" y="1108"/>
              <a:ext cx="1411" cy="710"/>
              <a:chOff x="2298" y="1260"/>
              <a:chExt cx="1335" cy="672"/>
            </a:xfrm>
          </p:grpSpPr>
          <p:sp>
            <p:nvSpPr>
              <p:cNvPr id="21" name="AutoShape 75"/>
              <p:cNvSpPr>
                <a:spLocks noChangeArrowheads="1"/>
              </p:cNvSpPr>
              <p:nvPr/>
            </p:nvSpPr>
            <p:spPr bwMode="ltGray">
              <a:xfrm>
                <a:off x="2298" y="1260"/>
                <a:ext cx="1335" cy="67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2" name="Picture 76" descr="Picture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ltGray">
              <a:xfrm>
                <a:off x="2313" y="1280"/>
                <a:ext cx="386" cy="424"/>
              </a:xfrm>
              <a:prstGeom prst="rect">
                <a:avLst/>
              </a:prstGeom>
              <a:noFill/>
            </p:spPr>
          </p:pic>
        </p:grpSp>
        <p:grpSp>
          <p:nvGrpSpPr>
            <p:cNvPr id="11" name="Group 77"/>
            <p:cNvGrpSpPr>
              <a:grpSpLocks/>
            </p:cNvGrpSpPr>
            <p:nvPr/>
          </p:nvGrpSpPr>
          <p:grpSpPr bwMode="auto">
            <a:xfrm>
              <a:off x="2258" y="2131"/>
              <a:ext cx="1411" cy="710"/>
              <a:chOff x="2291" y="2228"/>
              <a:chExt cx="1335" cy="672"/>
            </a:xfrm>
          </p:grpSpPr>
          <p:sp>
            <p:nvSpPr>
              <p:cNvPr id="19" name="AutoShape 78"/>
              <p:cNvSpPr>
                <a:spLocks noChangeArrowheads="1"/>
              </p:cNvSpPr>
              <p:nvPr/>
            </p:nvSpPr>
            <p:spPr bwMode="ltGray">
              <a:xfrm>
                <a:off x="2291" y="2228"/>
                <a:ext cx="1335" cy="67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" name="Picture 79" descr="Picture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ltGray">
              <a:xfrm>
                <a:off x="2313" y="2250"/>
                <a:ext cx="386" cy="424"/>
              </a:xfrm>
              <a:prstGeom prst="rect">
                <a:avLst/>
              </a:prstGeom>
              <a:noFill/>
            </p:spPr>
          </p:pic>
        </p:grpSp>
        <p:grpSp>
          <p:nvGrpSpPr>
            <p:cNvPr id="12" name="Group 80"/>
            <p:cNvGrpSpPr>
              <a:grpSpLocks/>
            </p:cNvGrpSpPr>
            <p:nvPr/>
          </p:nvGrpSpPr>
          <p:grpSpPr bwMode="auto">
            <a:xfrm>
              <a:off x="2260" y="3156"/>
              <a:ext cx="1411" cy="710"/>
              <a:chOff x="2293" y="3198"/>
              <a:chExt cx="1335" cy="672"/>
            </a:xfrm>
          </p:grpSpPr>
          <p:sp>
            <p:nvSpPr>
              <p:cNvPr id="17" name="AutoShape 81"/>
              <p:cNvSpPr>
                <a:spLocks noChangeArrowheads="1"/>
              </p:cNvSpPr>
              <p:nvPr/>
            </p:nvSpPr>
            <p:spPr bwMode="ltGray">
              <a:xfrm>
                <a:off x="2293" y="3198"/>
                <a:ext cx="1335" cy="67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8" name="Picture 82" descr="Picture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ltGray">
              <a:xfrm>
                <a:off x="2313" y="3216"/>
                <a:ext cx="386" cy="424"/>
              </a:xfrm>
              <a:prstGeom prst="rect">
                <a:avLst/>
              </a:prstGeom>
              <a:noFill/>
            </p:spPr>
          </p:pic>
        </p:grpSp>
        <p:sp>
          <p:nvSpPr>
            <p:cNvPr id="13" name="Rectangle 83"/>
            <p:cNvSpPr>
              <a:spLocks noChangeArrowheads="1"/>
            </p:cNvSpPr>
            <p:nvPr/>
          </p:nvSpPr>
          <p:spPr bwMode="auto">
            <a:xfrm>
              <a:off x="2294" y="1245"/>
              <a:ext cx="1332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b="1" dirty="0" smtClean="0">
                  <a:latin typeface="Century Gothic" pitchFamily="34" charset="0"/>
                </a:rPr>
                <a:t>Имущественное</a:t>
              </a:r>
              <a:endParaRPr lang="en-US" sz="2000" b="1" dirty="0">
                <a:solidFill>
                  <a:srgbClr val="FFFFFF"/>
                </a:solidFill>
                <a:latin typeface="Century Gothic" pitchFamily="34" charset="0"/>
                <a:cs typeface="Arial" charset="0"/>
              </a:endParaRPr>
            </a:p>
          </p:txBody>
        </p:sp>
        <p:sp>
          <p:nvSpPr>
            <p:cNvPr id="14" name="Rectangle 84"/>
            <p:cNvSpPr>
              <a:spLocks noChangeArrowheads="1"/>
            </p:cNvSpPr>
            <p:nvPr/>
          </p:nvSpPr>
          <p:spPr bwMode="auto">
            <a:xfrm>
              <a:off x="2294" y="2253"/>
              <a:ext cx="1332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b="1" dirty="0" smtClean="0">
                  <a:latin typeface="Century Gothic" pitchFamily="34" charset="0"/>
                </a:rPr>
                <a:t>Личное</a:t>
              </a:r>
              <a:endParaRPr lang="en-US" sz="2000" b="1" dirty="0">
                <a:latin typeface="Century Gothic" pitchFamily="34" charset="0"/>
                <a:cs typeface="Arial" charset="0"/>
              </a:endParaRPr>
            </a:p>
          </p:txBody>
        </p:sp>
        <p:sp>
          <p:nvSpPr>
            <p:cNvPr id="15" name="Rectangle 85"/>
            <p:cNvSpPr>
              <a:spLocks noChangeArrowheads="1"/>
            </p:cNvSpPr>
            <p:nvPr/>
          </p:nvSpPr>
          <p:spPr bwMode="auto">
            <a:xfrm>
              <a:off x="2294" y="3293"/>
              <a:ext cx="1332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b="1" dirty="0" smtClean="0">
                  <a:solidFill>
                    <a:srgbClr val="FFFFFF"/>
                  </a:solidFill>
                  <a:latin typeface="Century Gothic" pitchFamily="34" charset="0"/>
                </a:rPr>
                <a:t>Социальное</a:t>
              </a:r>
              <a:endParaRPr lang="en-US" sz="2000" b="1" dirty="0">
                <a:solidFill>
                  <a:srgbClr val="FFFFFF"/>
                </a:solidFill>
                <a:latin typeface="Century Gothic" pitchFamily="34" charset="0"/>
                <a:cs typeface="Arial" charset="0"/>
              </a:endParaRPr>
            </a:p>
          </p:txBody>
        </p:sp>
        <p:sp>
          <p:nvSpPr>
            <p:cNvPr id="16" name="Rectangle 86"/>
            <p:cNvSpPr>
              <a:spLocks noChangeArrowheads="1"/>
            </p:cNvSpPr>
            <p:nvPr/>
          </p:nvSpPr>
          <p:spPr bwMode="auto">
            <a:xfrm>
              <a:off x="96" y="1560"/>
              <a:ext cx="1605" cy="2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dirty="0" smtClean="0"/>
                <a:t>Исходя из 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характеристики объектов </a:t>
              </a:r>
              <a:r>
                <a:rPr lang="ru-RU" sz="2000" dirty="0" smtClean="0"/>
                <a:t>страхования, целесообразно выделять пять основные отрасли страхования</a:t>
              </a:r>
              <a:endParaRPr lang="en-US" sz="2000" u="sng" dirty="0">
                <a:latin typeface="Century Gothic" pitchFamily="34" charset="0"/>
                <a:cs typeface="Arial" charset="0"/>
              </a:endParaRPr>
            </a:p>
          </p:txBody>
        </p:sp>
      </p:grpSp>
      <p:sp>
        <p:nvSpPr>
          <p:cNvPr id="83" name="Скругленный прямоугольник 82"/>
          <p:cNvSpPr/>
          <p:nvPr/>
        </p:nvSpPr>
        <p:spPr>
          <a:xfrm>
            <a:off x="5940152" y="2348880"/>
            <a:ext cx="2376264" cy="108012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</a:rPr>
              <a:t>Страхование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</a:rPr>
              <a:t>ответственности</a:t>
            </a:r>
            <a:endParaRPr lang="ru-RU" b="1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6012160" y="3789040"/>
            <a:ext cx="2304256" cy="1080120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Страхование экономических </a:t>
            </a:r>
            <a:r>
              <a:rPr lang="ru-RU" b="1" dirty="0" smtClean="0">
                <a:solidFill>
                  <a:schemeClr val="tx1"/>
                </a:solidFill>
              </a:rPr>
              <a:t>рисков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2843808" y="2780928"/>
            <a:ext cx="29523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843808" y="4293096"/>
            <a:ext cx="28803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3" name="Picture 3" descr="https://encrypted-tbn3.gstatic.com/images?q=tbn:ANd9GcRlxnEsRIbv6TYMyDOVpIrpIOwFHm0iCQboY3QMu5J4dPtGMeqm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5144"/>
            <a:ext cx="2843808" cy="2132856"/>
          </a:xfrm>
          <a:prstGeom prst="rect">
            <a:avLst/>
          </a:prstGeom>
          <a:noFill/>
        </p:spPr>
      </p:pic>
      <p:sp>
        <p:nvSpPr>
          <p:cNvPr id="4" name="AutoShape 3"/>
          <p:cNvSpPr>
            <a:spLocks noChangeArrowheads="1"/>
          </p:cNvSpPr>
          <p:nvPr/>
        </p:nvSpPr>
        <p:spPr bwMode="ltGray">
          <a:xfrm>
            <a:off x="1907704" y="980728"/>
            <a:ext cx="6696744" cy="4392488"/>
          </a:xfrm>
          <a:prstGeom prst="roundRect">
            <a:avLst>
              <a:gd name="adj" fmla="val 1644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ltGray">
          <a:xfrm>
            <a:off x="827584" y="1124744"/>
            <a:ext cx="1368152" cy="9361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8824"/>
                  <a:invGamma/>
                </a:schemeClr>
              </a:gs>
            </a:gsLst>
            <a:path path="rect">
              <a:fillToRect l="100000" b="100000"/>
            </a:path>
          </a:grad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dirty="0" smtClean="0">
                <a:solidFill>
                  <a:srgbClr val="FFFFFF"/>
                </a:solidFill>
                <a:latin typeface="+mj-lt"/>
              </a:rPr>
              <a:t>    </a:t>
            </a:r>
            <a:r>
              <a:rPr lang="ru-RU" sz="2800" b="1" dirty="0" smtClean="0">
                <a:solidFill>
                  <a:srgbClr val="FFFFFF"/>
                </a:solidFill>
                <a:latin typeface="+mj-lt"/>
              </a:rPr>
              <a:t> 1.</a:t>
            </a:r>
            <a:endParaRPr lang="ru-RU"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267744" y="1052736"/>
            <a:ext cx="60486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EC2C06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EC2C06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Имущественное страхование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– объектом страхования выступает имущество в различных видах;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его экономическое назначение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– возмещение ущерба, возникшего вследствие страхового случая. Застрахованным может быть имущество, являющееся как собственностью страхователя, так и находящееся в его владении, пользовании, распоряжении. Страхователями выступают не только собственники имущества, но и другие юридические и физические лица, несущие ответственность за его сохранность.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7" name="Picture 23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96752"/>
            <a:ext cx="1689100" cy="244475"/>
          </a:xfrm>
          <a:prstGeom prst="rect">
            <a:avLst/>
          </a:prstGeom>
          <a:noFill/>
        </p:spPr>
      </p:pic>
      <p:sp>
        <p:nvSpPr>
          <p:cNvPr id="112645" name="AutoShape 5" descr="data:image/jpeg;base64,/9j/4AAQSkZJRgABAQAAAQABAAD/2wCEAAkGBxIQDxIQEBQVFRIUEBQPEBAQFRQVDxQVFBQWFhQUFBQYHCggGBolHBQUITEhJSkrLi4uFx8zODMsNygtLisBCgoKDg0OGhAQGywkICQsLCwsLSwsLCwsLC0vLCwsLCwsLC0tLCwsLCwsLCwsLCwsLCwsLCwsLCwsLCwsLCwsLP/AABEIAMIBAwMBIgACEQEDEQH/xAAcAAABBQEBAQAAAAAAAAAAAAAAAgMEBQYBBwj/xABIEAABAwICBgYGBQoEBwEAAAABAAIDBBEFEgYhMUFRYRMicYGRoQcyQrHB0RQjUnKSM2JjgpOistLh8BUkU8IXQ1Rzg6PxFv/EABoBAQACAwEAAAAAAAAAAAAAAAABAgMEBQb/xAAuEQACAgEDAgMIAgMBAAAAAAAAAQIRAwQSIQUxE0FRFCIyUmFxgZGS4aGx0RX/2gAMAwEAAhEDEQA/APcUIQgBCEIAQhCAEIQgBCEIAQhCAEISJpA1pc7UAC4ngBrJQC0LOO02oP8AXb3Nef8Aakt05w//AKho+8Hj3tVPEh6mXwMvyv8ARpUJEbw4AjWCLg8jrCWrmIEIQgBCEIAQhCAEIQgBCEIAQhCAEIQgBCEIAQhCAEIQgBCEIAQhCAEIXCgArD6RacmCd0UDGvDOq9zibZ94FuHvvwVrppj30SCzD9dJdsQ3j7Tz2XHeQvIS7efPaufrNS4PZB8na6XoI5U8mVWvJeptD6Rqj/Si/f8Amo9T6Qal7HMMcNnNLTqfexFvtLIkpt5Wj7Tl7bv9f8Ox/wCfpfkX+RkKHJtPepihSbT2rHE2Wbel9IdaGgDoQAA0fVuvYCw9tPf8Qa7jF+zP8yx8IsE8FkeoyfMzX9g03yI1J0/rvtR/s/6pB09r/ts/ZtWZuuKPHy/Mx7Hp/kX6NKdO6/8A1G/s2fJIOn1cxzXOkDgHAuZkjGYA3Lbhtxcau9ZxQauax77D4q0c2Rv4mUnpdOo/Av0j6SpJ2yMbIw3a5oe08Q4XBTyxHorxbpaPoHG7oHZB/wBt1yw92tv6q267WOW6KkeTzY3jm4PyBCEK5jBCEIAQhCAEIQgBCEIAQhCAEIQgBCEIAQhCAFHrqpsUbpHmzGtLnOO4BPuK8x9I+kPSP+iRnqMN5iNjn7mdg29vYsOfKsUNzNjS6eWoyKC/P0RmsfxZ1XUPmdcA9WNp9lg9VvmSeZKrly64uDKTk7fc9nCMYRUYrhHSkPCUuFQWGUwyLrE8zbxUhwXAropZ0JYKQugqKFi1xCFFEjcz7BaCo0bP+G3t9b+XtvBA1M/DcdpUDRyg+k1TQ78mzrvvsIB1N7z5XXpskYLbLo6XAnFyZxuoarbNRj92edejXGPo9bHc9SYfR38Lu/Jn8Vh+sV7o0r5zxuiNNVvYNQJzxkbgTcW7Dcdy920WxX6XRwz+05lngbA9vVePxArPpZVcH5Gj1GCe3KvPgt0IQtw5YIQhACEIQAhCEAIQhACEIQAhCEAIQhAC4V1JcgM/ppj4o6clp+tkuyIc97zyHvsvGibkkm5JuSdpJ2k81ZaY4u+WulFQDG5jsjI3A9Vg9W2439a423VOJ2nY4eK4uqySnP6I9X07BHDiu+Xyx5cXAULVo6FnVwoXLoBJXF0risQCELqBHUiZ9glKbo7h/wBJqmtPqM67+BAOpvebd11fHHfJJGPLkUIOTNFhuHOpsPLxdsrx0hcNTm3sGgHdYHxJTWBB7qiJz3OdrJ67nO9k8StNjLL0zh2D95qrcIp7SNPC/uXfxxUYUeNzTc8m5+fJVekTDc0bZ27WHrfddt87HxVh6HsX60tK46nfXxDmLNkH8J8Vc4nTCWJzHC4c0tI7QvMdDpnxYnFHD1pGVJitfa0OLJL/AKuYrSyJwyqSOrjay6eUH5co+hwurjV1bpxgQhCAEIQgBCEIAQhCAEIQgBCEIAQuKHimJx00ZklcGtGrmTwaN5UN1yyUm3SJl0y+cbBrPAfNeVaQ6Yz1TiyK8UR1BrTaR33nD3DzTmj+EkESOcQdu0g+K1ZauKdJWdGHTZuO6bo9FrMHhqNdRFE/Vbrsa424ZiLrzzEdCKUyPAZls9wAaSABmOwXWsGkbYABIS5u8+1/VR5apkjjIw3Y8l7SNhBN1ZyhkXBSEMuJ07oxE3o/ZtjkePA/BQptCqhvqTX5OB+ZU7S3GKinqPqpC1uRrslmubvB1EKmb6RKpjmhzIntO3U5rtvEOt5KvgRfkW9syRdJiZdH61m5ruwj4gKJJS1TPWhPcL+4leu5AQL/AN61GrXRxMdJJYMaLuJBsB3AnyWN6aDNiPUMqPI3VTm+vG4doI94Q2uYePgvTI66jl1NkiJ4CRl/wuIPkuzYFTybY2m/Fo8isctIjNDqj80ebCpYfa8dScDwdhHcQtpUaG07tjbfdJHxVfNoGz2XuHgfeFjekfkbEepQfdGamdYdq9A0OwzoYA5w68nXdxA9lvh5kqjw/Qgtla58l4wQ5zC3W62699Xgt3GywWzpcDi9zNLqGsWSKjD8nJ25m5bXG+/aE2yK3DuH9lKfOwOyZhntfLcZrcbbba1XaQ4uaSASMaHudIIwHGwFwTc/h2LcujlJWywlNhrWhgwuNuSRjWNkDR18jc1yLHXa685wHF5qnpHTEarBrWizRe9+fBeh1OMRtPRtILhqNtYby7VTdFcsySxzdKJK+lFup4/WbrHh/wDVJZIHC4II4hYbSGkNQ03e7kMxDfAalhoq6qoJbxSOGvW1xLoncnNOrv1HmsD1iUqo2YdNlOFxkr9D3VCymiWmkVbaN1o6jfGTqfxMZ3jltHPatUCtqMlJWjQnCUHtkqZ1CEKxQEIQgBCEIAQhCAEIXCUBBxjE46aJ0sh1DUB7TnHY1o3krx/HsZkqpDJIeTGD1WDgOfPerXSzFn11X0cQLmMcWRMbclx2OfYbb+4Ig0JqXgF5ZEODjd3g3V5rRzOWV7Yrg7Glx48Ed+R8sqsCpsz8x3K8xHFRE2wKtKLQmSNhtMwm32SPiVh9IcLqY3EuGZo2uYb27RtHgtd4Jx7o3I6rFN0mVuK4o+QnWtnonU5qKHkHN/C9w+C83q36tS0WhmI2pmsvse8eLyfisuFUYdVNOh3T89cu/QX8C9eby1LiLngdQXommMmcA8YnDzPzXmrx1T2H3Ldj2ONk+I+k4X3Y08RdV+kbc1JMOMZ+CdopbxRnixp8QEnEWZ4ns+0wjWbDxKqu5d9jzKooBc/FbT0eQ5KeQfpif/Wz5KuqsIkGvKbcd3iNSutEmFkcgIt9Zf8AcasuR3ExY41IviF3Km8yUHrAbKFELN6f1UkcEIic5uaQhxYSCRl2XHNaN7lUaSsDmxAi4u4kHuWWPKRjm6ZmNCIiJ3uP+na+83c35K70vbnhib+lv+675pnBabo3vNurYBp7z8lKxPK8NDgTludtm3Pmoa4JTW6yqws9FE93afBqpsFxhzbG5N9ZvtPEqZjdZkhkAsLRvsALAdUrG4dUWstTMrOlpZJN/U9RpMdB1EqPj8LZGZgsUyZxcA0Ek7A25J7AFtsMwmrlh/JOGr2y1p8CVreHJ9kbviwhy+DEuJa4FpIc03a4GxBGwg7ivWdANMPpTfo85AqGi4OwStG0j84bx38beeYjo7VMJJhcR+YWv8mklVEM74ZWyMJZJG4OB2OaRxHwV8UpYpcowajHj1EeGrPpFCqNF8ZbWUrJxqJFpG/ZePWHxHIhW66idq0efaadMEIQpIBCEIAQhCAFSaWVUjKcshF5JndA03sGZmuJeeQDTsV2qnFyC8De1ub8VwD+6fEpV8ExdOyu0bweOljysF3EdeQ+s75Dkrh7dSjUh1KWFkiklSE5OTti6V25Z7SDDbOLhsKvdhuE+5okbYqJIJnz9prhnRZpWi32wNn3lnNHMQygi/tk7eNl71pNoq2eN7SLhwIuNouvnvSDRWbD5SJml0V+pM3U08Mx9k8vBYPDp2Z5Zm0kafEqjPGOWYeQWAMriNQtqVrFVgty5nAcCTbxXXxNte4tx1KyRjfPJ7Vg1SDTQH9DH/AFOz3XneC6WQNijjLi0sY1hLmnLdoA1FaiixZjxdjmuH5pB9yo0TuLnoxtGo8W6vclMJB2k9tvftUJlWCnRMFVl1ImdIlNkULpEoSKpkRLkfsUWrfny3A6uwnXt5JMkqhz1ICzR7GLJ3HHvtvVViFbYJmsr7XWRxnSBouG9Y8tnipKJidIq4mN4GslpFgqnR6J072sb2k7gN5VZI+aqkDGAvcdjGf35lepaE6ImnaXP1yPsXAaw3g0Hf2qjx7jLHM4u0XmCYYyJoaxus7XHW49pW2hPRxAKFQ0QjGZ23cEqeUuKyxjRinNt8jZdcqsxrB4qltpG9a1myDVI3sO8cjqVq2NclYpcU1TKxm4u0zPaAGSirHUb+syUF8bxqF2AnMAd9tRHZu1r0wLCzsy5ZvaheJgeQ9cd7S5bljrgEbCLhUhHaqL5Z73u8/MUhCFYxAhCEAIQhACo52E1M3DooQO28t/eFd3VbIPrpObIyO4vB94UokZg1KY1MOjsbqREr2KCyBqTuRcLUsgWyS6iYjg8U7S17Qbix1Ag9o3p/Kuh5Cq16A8q0j9DkbyX0rjGTrs3XH+A7O4hYDEfR1iEJIyCQcWGzvwOt5Er6YEgVHpLj0dOBGSOkeLgbcrdmb5d6xzairZkxwlkkox7nzNU4RNCcsjHsPCRhb4XTDQ9pu24P2mnX5L2iopKaYlxd1jrJJuT23VVV6NRHYWntAWr7VH0Og+mz8mefUmk1TFskLhwkGbz2+au6PTsjVLH+tGf9p+anVOjDPstPYT81XyaMxDa09znK3tEGU9gyr0L+j0up32+synhIMp8Tq81bR4mCLggjiDceKwp0egG534inqfDYojdmYdj3jyuqvPAstHlNlU4kLalnMS0haCWtu9+5jASe+ybkkBFjc9qXQ1roHh0WriPZdycN6lamKEtBkfNlU7DMRrDqhexh+3aNvfm6x8CrjC/Ri42NTL/wCOEe97vgB2r0jBpWVELZYxqO0b2uHrNPerWOC25biSatHOktrplBgmjENO3LEwMG+3rH7xOsrQRRtYNQ1p1sRTjKVWoiyK+7kuOnU+OnTrYVNEEEQpqaNWbo1GkYgKqsps0MrftRSN8WEfFaDB35qeInaY2+5Vs+pjzwjef3TbzsrahGWNreDQFSXcm+KJKFwFdUEAhCEALhKCm3uQCZH2VdWSWLXjnGe+xb5t809USKv6UOJY46njLfg7a0+Kqi5ZwPDmgp1rbLN0OImGUxyagTY33O+X9Fp43ghZExQ41KsktS1VlWcsuZAlIQgYnLWNLnGzQC4k7gBcrxPGa91TUSTO9p3VH2WjU1vh53XqGndVko3NG2Vwi7jrd5AjvXlphXP1uXlRO70jB7ryP7Ii5yN6V07uJTxhSDEtHcdjYINQ7ikOlcU6Y1zo1O4jwyM65SDGpZjXOjTcPDInRI6FTOjXRGm4eGaP0c1mSd1O71ZQXM5PaL+bQfwhemNpQvF6GYwyslG2N7ZBzym5HeNXevcYnhwDhsIBB5HYuno8rcNvoef6rh2ZFJeY02nSxEnkLbtnLGxGgtS029yIlDUpUaRPyOVBj2LiJuVvru2DhxKs3Rah2SYPfkGwuGb7rTmd7rd6soKi6zdG/JD0jvWk6rL7cntO79QU+knWNsUaKN6eBVfTyXU1pREMcQhCkqccmJCn3KNIgK+qKpqsq5qmqrniVTIR6yH6THnb+WYLSN3vaNjxxPFJwPHejIjlOrY1x3cimrujeHsNnA3BCdqKSKs1ttFPvYfych4jgVJBr4JwVIBXnkNfPROyTNdk3X3fddsI5LVYbjUcou0g+8do3K3cii6XCmo5gU5dQVMP6Q6n6yGPg1zz3kAfwlZEWV36Rnf51o4U7P45FmRIuJqreVnr+nJR00ES8iSYkwJl0TrX5N/gcMKT0S506OnUWxSDolzo1wzJPSqbZFIV0aMiQZUkyKVZHA5YL1rRWo6SigdwjDD2s6vwXj5evUfR8+9C2+6SQfvE/Fb2h4m19DjdZV4k/RmnXCUkvTL5bLq0edodc5RpZbKLVV7WgklZLFtKC49HTjM46sw1juHtFT2JRb49jzYRYa3n1W/E8As3hdK6oe6ec2ib1pH+5jfdZOUuBED6RXPMbSb5TrmkPADd/exdr64zWjY3JCz1Ix/E47z/AHzVG77k2LqK0yyZrWaOqxu5rRsCs6J6qKeJW1IxVLF9SOVlEVV0gVnEpRRjyF1CsVApmQJ8pDggIEzFBmiVu9iiyxITZRTQqvqIFoZYFBmp1FE2V0WLysbkeGyx/YlF/B3zumx9Be7MOlpn8WdaPwsdXcE9PSqunpFFijR0LHn8lUwy8NeV/e25Vi2Sob60ZP3XNPxXnU9ImGyzR+pJI37r3AeRU7gWuncE8k7JWQSn6oMdZjjbK5xGwfneSyj+lb60Mo7Y3j3hXg0jrmCwncebg1zh2Ej3pI0zxBv/ADQfvRs+AWpl08ZS3cnU02vnjgoccetlAaq21rx2tK59OZvuO0FaEaf1o29Ge2MfApQ9IVVvEPfEf5lrvBBd2/0b8dblfZR/l/RmjiEfFNPxVgOo37Fqx6Qqj7NP+zP86z+MYkaqUzSZA4gNsxtm6uV1injgl7tv8Gxi1GRv30kvvZC/xZicZiMZ9pN5W8vBaaj04nhjZE1sGVjQwF0ZzWAsLnMqwxxfxcF82eUV7lP80UH09nHyR9LB2Bx7GlaX/iHU7mwd0Z/mXP8A9/WHYIu6L5lZ1hh6v9GrLWZV3Uf5f0Z5r3n1Y5D2McfgvStC6l0dG1hjkzZnuLcjr63G27hZZYabV7vba0fmxsv3XCkVGmNa/U1wYOIALvEi3ktnBijB7lZzNZrJZY7OPXh2bt1TO71Ynd9h7yotTDUWu90cQ4yPssA+vq5PXnlPLO4DwBSWUZcbuuTxOsrb3HONFVw0pP8Amat036KmbZh5F2u/ikx40yIZaOBsX6R/XlPwHiVWQ0SmxUai2CO8vldnkcXOO92s/wBFKgp1KhpFNhpVAI8FOrKnhS4adToYUoNjlMxT4wmYmKS0KxDYpC6hCAXCF1CAQWppzFISSEBDkiUWSBWham3RoCkkplElpFoHQpl8CiiUzMS0Khy4eta6lTL6NQWRjJcO5KFNhvJbp9AmH4dyUEmCkwzko78L5LfuwzkmjhXJVosjAnCuS5/hPJb7/CeS6MJ5KNpZSowIwjl5JxuE8lvRhPJLbhPJTtG8wrMJ5KRHhPJbduFck6zDBwUpFGzGx4VyUqPCuS1zMOHBPNoFairZlY8L5KVHhq0raMJwUoSiCgjoFIZRK7FMlinU0RZUspFIZTKwEKW2JKIsiMgUhkSeDEsBSBDWpYC6hACEIQAhCEAIQhAcKQUIQCSkIQgOJCEKCwkhJcEIUEiSEkhCECOWS2hcQhI5ZdAQhCGdAS2hcQhD7i11dQpRABKaEIUkCkIQgOlAQhAKQhCAEIQgBCE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47" name="AutoShape 7" descr="data:image/jpeg;base64,/9j/4AAQSkZJRgABAQAAAQABAAD/2wCEAAkGBxIQDxIQEBQVFRIUEBQPEBAQFRQVDxQVFBQWFhQUFBQYHCggGBolHBQUITEhJSkrLi4uFx8zODMsNygtLisBCgoKDg0OGhAQGywkICQsLCwsLSwsLCwsLC0vLCwsLCwsLC0tLCwsLCwsLCwsLCwsLCwsLCwsLCwsLCwsLCwsLP/AABEIAMIBAwMBIgACEQEDEQH/xAAcAAABBQEBAQAAAAAAAAAAAAAAAgMEBQYBBwj/xABIEAABAwICBgYGBQoEBwEAAAABAAIDBBEFEgYhMUFRYRMicYGRoQcyQrHB0RQjUnKSM2JjgpOistLh8BUkU8IXQ1Rzg6PxFv/EABoBAQACAwEAAAAAAAAAAAAAAAABAgMEBQb/xAAuEQACAgEDAgMIAgMBAAAAAAAAAQIRAwQSIQUxE0FRFCIyUmFxgZGS4aGx0RX/2gAMAwEAAhEDEQA/APcUIQgBCEIAQhCAEIQgBCEIAQhCAEISJpA1pc7UAC4ngBrJQC0LOO02oP8AXb3Nef8Aakt05w//AKho+8Hj3tVPEh6mXwMvyv8ARpUJEbw4AjWCLg8jrCWrmIEIQgBCEIAQhCAEIQgBCEIAQhCAEIQgBCEIAQhCAEIQgBCEIAQhCAEIXCgArD6RacmCd0UDGvDOq9zibZ94FuHvvwVrppj30SCzD9dJdsQ3j7Tz2XHeQvIS7efPaufrNS4PZB8na6XoI5U8mVWvJeptD6Rqj/Si/f8Amo9T6Qal7HMMcNnNLTqfexFvtLIkpt5Wj7Tl7bv9f8Ox/wCfpfkX+RkKHJtPepihSbT2rHE2Wbel9IdaGgDoQAA0fVuvYCw9tPf8Qa7jF+zP8yx8IsE8FkeoyfMzX9g03yI1J0/rvtR/s/6pB09r/ts/ZtWZuuKPHy/Mx7Hp/kX6NKdO6/8A1G/s2fJIOn1cxzXOkDgHAuZkjGYA3Lbhtxcau9ZxQauax77D4q0c2Rv4mUnpdOo/Av0j6SpJ2yMbIw3a5oe08Q4XBTyxHorxbpaPoHG7oHZB/wBt1yw92tv6q267WOW6KkeTzY3jm4PyBCEK5jBCEIAQhCAEIQgBCEIAQhCAEIQgBCEIAQhCAFHrqpsUbpHmzGtLnOO4BPuK8x9I+kPSP+iRnqMN5iNjn7mdg29vYsOfKsUNzNjS6eWoyKC/P0RmsfxZ1XUPmdcA9WNp9lg9VvmSeZKrly64uDKTk7fc9nCMYRUYrhHSkPCUuFQWGUwyLrE8zbxUhwXAropZ0JYKQugqKFi1xCFFEjcz7BaCo0bP+G3t9b+XtvBA1M/DcdpUDRyg+k1TQ78mzrvvsIB1N7z5XXpskYLbLo6XAnFyZxuoarbNRj92edejXGPo9bHc9SYfR38Lu/Jn8Vh+sV7o0r5zxuiNNVvYNQJzxkbgTcW7Dcdy920WxX6XRwz+05lngbA9vVePxArPpZVcH5Gj1GCe3KvPgt0IQtw5YIQhACEIQAhCEAIQhACEIQAhCEAIQhAC4V1JcgM/ppj4o6clp+tkuyIc97zyHvsvGibkkm5JuSdpJ2k81ZaY4u+WulFQDG5jsjI3A9Vg9W2439a423VOJ2nY4eK4uqySnP6I9X07BHDiu+Xyx5cXAULVo6FnVwoXLoBJXF0risQCELqBHUiZ9glKbo7h/wBJqmtPqM67+BAOpvebd11fHHfJJGPLkUIOTNFhuHOpsPLxdsrx0hcNTm3sGgHdYHxJTWBB7qiJz3OdrJ67nO9k8StNjLL0zh2D95qrcIp7SNPC/uXfxxUYUeNzTc8m5+fJVekTDc0bZ27WHrfddt87HxVh6HsX60tK46nfXxDmLNkH8J8Vc4nTCWJzHC4c0tI7QvMdDpnxYnFHD1pGVJitfa0OLJL/AKuYrSyJwyqSOrjay6eUH5co+hwurjV1bpxgQhCAEIQgBCEIAQhCAEIQgBCEIAQuKHimJx00ZklcGtGrmTwaN5UN1yyUm3SJl0y+cbBrPAfNeVaQ6Yz1TiyK8UR1BrTaR33nD3DzTmj+EkESOcQdu0g+K1ZauKdJWdGHTZuO6bo9FrMHhqNdRFE/Vbrsa424ZiLrzzEdCKUyPAZls9wAaSABmOwXWsGkbYABIS5u8+1/VR5apkjjIw3Y8l7SNhBN1ZyhkXBSEMuJ07oxE3o/ZtjkePA/BQptCqhvqTX5OB+ZU7S3GKinqPqpC1uRrslmubvB1EKmb6RKpjmhzIntO3U5rtvEOt5KvgRfkW9syRdJiZdH61m5ruwj4gKJJS1TPWhPcL+4leu5AQL/AN61GrXRxMdJJYMaLuJBsB3AnyWN6aDNiPUMqPI3VTm+vG4doI94Q2uYePgvTI66jl1NkiJ4CRl/wuIPkuzYFTybY2m/Fo8isctIjNDqj80ebCpYfa8dScDwdhHcQtpUaG07tjbfdJHxVfNoGz2XuHgfeFjekfkbEepQfdGamdYdq9A0OwzoYA5w68nXdxA9lvh5kqjw/Qgtla58l4wQ5zC3W62699Xgt3GywWzpcDi9zNLqGsWSKjD8nJ25m5bXG+/aE2yK3DuH9lKfOwOyZhntfLcZrcbbba1XaQ4uaSASMaHudIIwHGwFwTc/h2LcujlJWywlNhrWhgwuNuSRjWNkDR18jc1yLHXa685wHF5qnpHTEarBrWizRe9+fBeh1OMRtPRtILhqNtYby7VTdFcsySxzdKJK+lFup4/WbrHh/wDVJZIHC4II4hYbSGkNQ03e7kMxDfAalhoq6qoJbxSOGvW1xLoncnNOrv1HmsD1iUqo2YdNlOFxkr9D3VCymiWmkVbaN1o6jfGTqfxMZ3jltHPatUCtqMlJWjQnCUHtkqZ1CEKxQEIQgBCEIAQhCAEIXCUBBxjE46aJ0sh1DUB7TnHY1o3krx/HsZkqpDJIeTGD1WDgOfPerXSzFn11X0cQLmMcWRMbclx2OfYbb+4Ig0JqXgF5ZEODjd3g3V5rRzOWV7Yrg7Glx48Ed+R8sqsCpsz8x3K8xHFRE2wKtKLQmSNhtMwm32SPiVh9IcLqY3EuGZo2uYb27RtHgtd4Jx7o3I6rFN0mVuK4o+QnWtnonU5qKHkHN/C9w+C83q36tS0WhmI2pmsvse8eLyfisuFUYdVNOh3T89cu/QX8C9eby1LiLngdQXommMmcA8YnDzPzXmrx1T2H3Ldj2ONk+I+k4X3Y08RdV+kbc1JMOMZ+CdopbxRnixp8QEnEWZ4ns+0wjWbDxKqu5d9jzKooBc/FbT0eQ5KeQfpif/Wz5KuqsIkGvKbcd3iNSutEmFkcgIt9Zf8AcasuR3ExY41IviF3Km8yUHrAbKFELN6f1UkcEIic5uaQhxYSCRl2XHNaN7lUaSsDmxAi4u4kHuWWPKRjm6ZmNCIiJ3uP+na+83c35K70vbnhib+lv+675pnBabo3vNurYBp7z8lKxPK8NDgTludtm3Pmoa4JTW6yqws9FE93afBqpsFxhzbG5N9ZvtPEqZjdZkhkAsLRvsALAdUrG4dUWstTMrOlpZJN/U9RpMdB1EqPj8LZGZgsUyZxcA0Ek7A25J7AFtsMwmrlh/JOGr2y1p8CVreHJ9kbviwhy+DEuJa4FpIc03a4GxBGwg7ivWdANMPpTfo85AqGi4OwStG0j84bx38beeYjo7VMJJhcR+YWv8mklVEM74ZWyMJZJG4OB2OaRxHwV8UpYpcowajHj1EeGrPpFCqNF8ZbWUrJxqJFpG/ZePWHxHIhW66idq0efaadMEIQpIBCEIAQhCAFSaWVUjKcshF5JndA03sGZmuJeeQDTsV2qnFyC8De1ub8VwD+6fEpV8ExdOyu0bweOljysF3EdeQ+s75Dkrh7dSjUh1KWFkiklSE5OTti6V25Z7SDDbOLhsKvdhuE+5okbYqJIJnz9prhnRZpWi32wNn3lnNHMQygi/tk7eNl71pNoq2eN7SLhwIuNouvnvSDRWbD5SJml0V+pM3U08Mx9k8vBYPDp2Z5Zm0kafEqjPGOWYeQWAMriNQtqVrFVgty5nAcCTbxXXxNte4tx1KyRjfPJ7Vg1SDTQH9DH/AFOz3XneC6WQNijjLi0sY1hLmnLdoA1FaiixZjxdjmuH5pB9yo0TuLnoxtGo8W6vclMJB2k9tvftUJlWCnRMFVl1ImdIlNkULpEoSKpkRLkfsUWrfny3A6uwnXt5JMkqhz1ICzR7GLJ3HHvtvVViFbYJmsr7XWRxnSBouG9Y8tnipKJidIq4mN4GslpFgqnR6J072sb2k7gN5VZI+aqkDGAvcdjGf35lepaE6ImnaXP1yPsXAaw3g0Hf2qjx7jLHM4u0XmCYYyJoaxus7XHW49pW2hPRxAKFQ0QjGZ23cEqeUuKyxjRinNt8jZdcqsxrB4qltpG9a1myDVI3sO8cjqVq2NclYpcU1TKxm4u0zPaAGSirHUb+syUF8bxqF2AnMAd9tRHZu1r0wLCzsy5ZvaheJgeQ9cd7S5bljrgEbCLhUhHaqL5Z73u8/MUhCFYxAhCEAIQhACo52E1M3DooQO28t/eFd3VbIPrpObIyO4vB94UokZg1KY1MOjsbqREr2KCyBqTuRcLUsgWyS6iYjg8U7S17Qbix1Ag9o3p/Kuh5Cq16A8q0j9DkbyX0rjGTrs3XH+A7O4hYDEfR1iEJIyCQcWGzvwOt5Er6YEgVHpLj0dOBGSOkeLgbcrdmb5d6xzairZkxwlkkox7nzNU4RNCcsjHsPCRhb4XTDQ9pu24P2mnX5L2iopKaYlxd1jrJJuT23VVV6NRHYWntAWr7VH0Og+mz8mefUmk1TFskLhwkGbz2+au6PTsjVLH+tGf9p+anVOjDPstPYT81XyaMxDa09znK3tEGU9gyr0L+j0up32+synhIMp8Tq81bR4mCLggjiDceKwp0egG534inqfDYojdmYdj3jyuqvPAstHlNlU4kLalnMS0haCWtu9+5jASe+ybkkBFjc9qXQ1roHh0WriPZdycN6lamKEtBkfNlU7DMRrDqhexh+3aNvfm6x8CrjC/Ri42NTL/wCOEe97vgB2r0jBpWVELZYxqO0b2uHrNPerWOC25biSatHOktrplBgmjENO3LEwMG+3rH7xOsrQRRtYNQ1p1sRTjKVWoiyK+7kuOnU+OnTrYVNEEEQpqaNWbo1GkYgKqsps0MrftRSN8WEfFaDB35qeInaY2+5Vs+pjzwjef3TbzsrahGWNreDQFSXcm+KJKFwFdUEAhCEALhKCm3uQCZH2VdWSWLXjnGe+xb5t809USKv6UOJY46njLfg7a0+Kqi5ZwPDmgp1rbLN0OImGUxyagTY33O+X9Fp43ghZExQ41KsktS1VlWcsuZAlIQgYnLWNLnGzQC4k7gBcrxPGa91TUSTO9p3VH2WjU1vh53XqGndVko3NG2Vwi7jrd5AjvXlphXP1uXlRO70jB7ryP7Ii5yN6V07uJTxhSDEtHcdjYINQ7ikOlcU6Y1zo1O4jwyM65SDGpZjXOjTcPDInRI6FTOjXRGm4eGaP0c1mSd1O71ZQXM5PaL+bQfwhemNpQvF6GYwyslG2N7ZBzym5HeNXevcYnhwDhsIBB5HYuno8rcNvoef6rh2ZFJeY02nSxEnkLbtnLGxGgtS029yIlDUpUaRPyOVBj2LiJuVvru2DhxKs3Rah2SYPfkGwuGb7rTmd7rd6soKi6zdG/JD0jvWk6rL7cntO79QU+knWNsUaKN6eBVfTyXU1pREMcQhCkqccmJCn3KNIgK+qKpqsq5qmqrniVTIR6yH6THnb+WYLSN3vaNjxxPFJwPHejIjlOrY1x3cimrujeHsNnA3BCdqKSKs1ttFPvYfych4jgVJBr4JwVIBXnkNfPROyTNdk3X3fddsI5LVYbjUcou0g+8do3K3cii6XCmo5gU5dQVMP6Q6n6yGPg1zz3kAfwlZEWV36Rnf51o4U7P45FmRIuJqreVnr+nJR00ES8iSYkwJl0TrX5N/gcMKT0S506OnUWxSDolzo1wzJPSqbZFIV0aMiQZUkyKVZHA5YL1rRWo6SigdwjDD2s6vwXj5evUfR8+9C2+6SQfvE/Fb2h4m19DjdZV4k/RmnXCUkvTL5bLq0edodc5RpZbKLVV7WgklZLFtKC49HTjM46sw1juHtFT2JRb49jzYRYa3n1W/E8As3hdK6oe6ec2ib1pH+5jfdZOUuBED6RXPMbSb5TrmkPADd/exdr64zWjY3JCz1Ix/E47z/AHzVG77k2LqK0yyZrWaOqxu5rRsCs6J6qKeJW1IxVLF9SOVlEVV0gVnEpRRjyF1CsVApmQJ8pDggIEzFBmiVu9iiyxITZRTQqvqIFoZYFBmp1FE2V0WLysbkeGyx/YlF/B3zumx9Be7MOlpn8WdaPwsdXcE9PSqunpFFijR0LHn8lUwy8NeV/e25Vi2Sob60ZP3XNPxXnU9ImGyzR+pJI37r3AeRU7gWuncE8k7JWQSn6oMdZjjbK5xGwfneSyj+lb60Mo7Y3j3hXg0jrmCwncebg1zh2Ej3pI0zxBv/ADQfvRs+AWpl08ZS3cnU02vnjgoccetlAaq21rx2tK59OZvuO0FaEaf1o29Ge2MfApQ9IVVvEPfEf5lrvBBd2/0b8dblfZR/l/RmjiEfFNPxVgOo37Fqx6Qqj7NP+zP86z+MYkaqUzSZA4gNsxtm6uV1injgl7tv8Gxi1GRv30kvvZC/xZicZiMZ9pN5W8vBaaj04nhjZE1sGVjQwF0ZzWAsLnMqwxxfxcF82eUV7lP80UH09nHyR9LB2Bx7GlaX/iHU7mwd0Z/mXP8A9/WHYIu6L5lZ1hh6v9GrLWZV3Uf5f0Z5r3n1Y5D2McfgvStC6l0dG1hjkzZnuLcjr63G27hZZYabV7vba0fmxsv3XCkVGmNa/U1wYOIALvEi3ktnBijB7lZzNZrJZY7OPXh2bt1TO71Ynd9h7yotTDUWu90cQ4yPssA+vq5PXnlPLO4DwBSWUZcbuuTxOsrb3HONFVw0pP8Amat036KmbZh5F2u/ikx40yIZaOBsX6R/XlPwHiVWQ0SmxUai2CO8vldnkcXOO92s/wBFKgp1KhpFNhpVAI8FOrKnhS4adToYUoNjlMxT4wmYmKS0KxDYpC6hCAXCF1CAQWppzFISSEBDkiUWSBWham3RoCkkplElpFoHQpl8CiiUzMS0Khy4eta6lTL6NQWRjJcO5KFNhvJbp9AmH4dyUEmCkwzko78L5LfuwzkmjhXJVosjAnCuS5/hPJb7/CeS6MJ5KNpZSowIwjl5JxuE8lvRhPJLbhPJTtG8wrMJ5KRHhPJbduFck6zDBwUpFGzGx4VyUqPCuS1zMOHBPNoFairZlY8L5KVHhq0raMJwUoSiCgjoFIZRK7FMlinU0RZUspFIZTKwEKW2JKIsiMgUhkSeDEsBSBDWpYC6hACEIQAhCEAIQhAcKQUIQCSkIQgOJCEKCwkhJcEIUEiSEkhCECOWS2hcQhI5ZdAQhCGdAS2hcQhD7i11dQpRABKaEIUkCkIQgOlAQhAKQhCAEIQgBCE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49" name="Picture 9" descr="http://www.optimapolis.ru/images/hou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87154">
            <a:off x="7103568" y="4955977"/>
            <a:ext cx="1924032" cy="148478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699792" y="1772816"/>
            <a:ext cx="3168352" cy="17281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 smtClean="0">
                <a:solidFill>
                  <a:srgbClr val="FF0000"/>
                </a:solidFill>
              </a:rPr>
              <a:t>Имущественное страхование</a:t>
            </a:r>
            <a:endParaRPr lang="ru-RU" sz="21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620688"/>
            <a:ext cx="525658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 err="1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Подотрасли</a:t>
            </a:r>
            <a:r>
              <a:rPr lang="ru-RU" sz="24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 имущественного страхования:</a:t>
            </a:r>
            <a:endParaRPr lang="ru-RU" sz="2400" b="1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187624" y="3717032"/>
            <a:ext cx="1847128" cy="216138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 имущества юридических лиц;</a:t>
            </a:r>
            <a:endParaRPr lang="ru-RU" dirty="0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652120" y="3717032"/>
            <a:ext cx="1872208" cy="214371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eaLnBrk="0" hangingPunct="0"/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 имущества физических лиц.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987824" y="3429000"/>
            <a:ext cx="648070" cy="947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32040" y="3429000"/>
            <a:ext cx="72008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1"/>
          <p:cNvSpPr>
            <a:spLocks noChangeArrowheads="1"/>
          </p:cNvSpPr>
          <p:nvPr/>
        </p:nvSpPr>
        <p:spPr bwMode="auto">
          <a:xfrm>
            <a:off x="539552" y="908720"/>
            <a:ext cx="8352928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Видами страхования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имущества юридических лиц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являются: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железнодорожного транспорта;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наземного транспорта (кроме железнодорожного тран­спорта);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воздушного транспорта;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водного транспорта;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грузов и багажа;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от огня и стихийных бедствий;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кредитов;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инвестиций;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финансовых рисков;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судебных расходов, другие виды.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Виды страхования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имущества граждан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автомобилей;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зданий;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домашнего имущества;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домашних животных, другие виды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ltGray">
          <a:xfrm>
            <a:off x="539552" y="2348880"/>
            <a:ext cx="5853113" cy="4248472"/>
          </a:xfrm>
          <a:prstGeom prst="roundRect">
            <a:avLst>
              <a:gd name="adj" fmla="val 16227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683568" y="1556792"/>
            <a:ext cx="1440160" cy="100736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rect">
              <a:fillToRect l="100000" b="100000"/>
            </a:path>
          </a:grad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dirty="0" smtClean="0">
                <a:solidFill>
                  <a:srgbClr val="FFFFFF"/>
                </a:solidFill>
              </a:rPr>
              <a:t>    </a:t>
            </a:r>
            <a:r>
              <a:rPr lang="ru-RU" sz="2800" b="1" dirty="0" smtClean="0">
                <a:solidFill>
                  <a:srgbClr val="FFFFFF"/>
                </a:solidFill>
              </a:rPr>
              <a:t>2</a:t>
            </a:r>
            <a:r>
              <a:rPr lang="ru-RU" sz="2800" dirty="0" smtClean="0">
                <a:solidFill>
                  <a:srgbClr val="FFFFFF"/>
                </a:solidFill>
              </a:rPr>
              <a:t>.</a:t>
            </a:r>
            <a:endParaRPr lang="ru-RU" sz="2800" dirty="0">
              <a:solidFill>
                <a:srgbClr val="FFFFFF"/>
              </a:solidFill>
            </a:endParaRPr>
          </a:p>
        </p:txBody>
      </p:sp>
      <p:pic>
        <p:nvPicPr>
          <p:cNvPr id="6" name="Picture 2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1689100" cy="244475"/>
          </a:xfrm>
          <a:prstGeom prst="rect">
            <a:avLst/>
          </a:prstGeom>
          <a:noFill/>
        </p:spPr>
      </p:pic>
      <p:sp>
        <p:nvSpPr>
          <p:cNvPr id="125953" name="Rectangle 1"/>
          <p:cNvSpPr>
            <a:spLocks noChangeArrowheads="1"/>
          </p:cNvSpPr>
          <p:nvPr/>
        </p:nvSpPr>
        <p:spPr bwMode="auto">
          <a:xfrm>
            <a:off x="827584" y="3225026"/>
            <a:ext cx="554461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Личное страхование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это отрасль страхования, где в качестве объектов страхования выступают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жизнь, здоровье и трудоспособность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человека.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100" dirty="0" smtClean="0">
              <a:solidFill>
                <a:srgbClr val="000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Сочетает рисковую и сберегательную функции.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25955" name="Picture 3" descr="https://encrypted-tbn3.gstatic.com/images?q=tbn:ANd9GcTxnWvvlk3vkAhaN6vBPJ7u351cQiAkdcCdlFHShtwdEFwyWGhhdq34YD8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16866">
            <a:off x="5284089" y="808701"/>
            <a:ext cx="3528392" cy="264289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836712"/>
            <a:ext cx="4824536" cy="8002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300" b="1" dirty="0" err="1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Подотрасли</a:t>
            </a:r>
            <a:r>
              <a:rPr lang="ru-RU" sz="23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 личного </a:t>
            </a:r>
            <a:r>
              <a:rPr lang="ru-RU" sz="23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страхования:</a:t>
            </a:r>
            <a:endParaRPr lang="ru-RU" sz="2300" b="1" dirty="0" smtClean="0"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755576" y="3501008"/>
            <a:ext cx="4051300" cy="914400"/>
            <a:chOff x="2728" y="983"/>
            <a:chExt cx="2552" cy="576"/>
          </a:xfrm>
        </p:grpSpPr>
        <p:sp>
          <p:nvSpPr>
            <p:cNvPr id="7" name="Rectangle 27"/>
            <p:cNvSpPr>
              <a:spLocks noChangeArrowheads="1"/>
            </p:cNvSpPr>
            <p:nvPr/>
          </p:nvSpPr>
          <p:spPr bwMode="ltGray">
            <a:xfrm>
              <a:off x="2728" y="98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28"/>
            <p:cNvSpPr>
              <a:spLocks noChangeArrowheads="1"/>
            </p:cNvSpPr>
            <p:nvPr/>
          </p:nvSpPr>
          <p:spPr bwMode="ltGray">
            <a:xfrm>
              <a:off x="2741" y="989"/>
              <a:ext cx="2530" cy="26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29"/>
            <p:cNvSpPr>
              <a:spLocks noChangeArrowheads="1"/>
            </p:cNvSpPr>
            <p:nvPr/>
          </p:nvSpPr>
          <p:spPr bwMode="ltGray">
            <a:xfrm>
              <a:off x="2736" y="123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61176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755576" y="1916832"/>
            <a:ext cx="4051300" cy="914400"/>
            <a:chOff x="2736" y="1803"/>
            <a:chExt cx="2552" cy="576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gray">
            <a:xfrm>
              <a:off x="2736" y="180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gray">
            <a:xfrm>
              <a:off x="2743" y="1809"/>
              <a:ext cx="2536" cy="26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gray">
            <a:xfrm>
              <a:off x="2744" y="205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61176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827584" y="5013176"/>
            <a:ext cx="4051300" cy="914400"/>
            <a:chOff x="2728" y="2640"/>
            <a:chExt cx="2552" cy="576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gray">
            <a:xfrm>
              <a:off x="2728" y="2640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gray">
            <a:xfrm>
              <a:off x="2742" y="2646"/>
              <a:ext cx="2529" cy="26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gray">
            <a:xfrm>
              <a:off x="2736" y="2896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61176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899592" y="1988840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страхование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 несчастных случаев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99592" y="3717032"/>
            <a:ext cx="38141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медицинское </a:t>
            </a:r>
            <a:r>
              <a:rPr lang="ru-RU" sz="2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</a:t>
            </a:r>
            <a:endParaRPr lang="ru-RU" sz="2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5229200"/>
            <a:ext cx="299768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страхование </a:t>
            </a:r>
            <a:r>
              <a:rPr lang="ru-RU" sz="23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жизни</a:t>
            </a:r>
            <a:endParaRPr lang="ru-RU" sz="23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932040" y="1700808"/>
            <a:ext cx="3923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индивидуальное страхование, коллективное страхование, страхование пассажиров, страхование детей, </a:t>
            </a:r>
            <a:endParaRPr lang="ru-RU" dirty="0" smtClean="0"/>
          </a:p>
          <a:p>
            <a:r>
              <a:rPr lang="ru-RU" dirty="0" smtClean="0"/>
              <a:t>страхование </a:t>
            </a:r>
            <a:r>
              <a:rPr lang="ru-RU" dirty="0" smtClean="0"/>
              <a:t>туристов и др. виды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39544" y="3501008"/>
            <a:ext cx="410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страхование здоровья в случае болезни, непосредственное страхование здоровья и др. виды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111552" y="4869160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смешанное страхование жизни, страхование детей, страхование пенсий, свадебное страхование, пожизненное страхование </a:t>
            </a:r>
            <a:r>
              <a:rPr lang="ru-RU" dirty="0" smtClean="0"/>
              <a:t>и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другие </a:t>
            </a:r>
            <a:r>
              <a:rPr lang="ru-RU" dirty="0" smtClean="0"/>
              <a:t>виды.</a:t>
            </a:r>
            <a:endParaRPr lang="ru-RU" dirty="0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gray">
          <a:xfrm rot="16200000">
            <a:off x="4534694" y="2242170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gray">
          <a:xfrm rot="16200000">
            <a:off x="4534694" y="3826346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gray">
          <a:xfrm rot="16200000">
            <a:off x="4534694" y="5338514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Выгнутая влево стрелка 30"/>
          <p:cNvSpPr/>
          <p:nvPr/>
        </p:nvSpPr>
        <p:spPr bwMode="auto">
          <a:xfrm rot="945384">
            <a:off x="164454" y="1498483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Выгнутая влево стрелка 31"/>
          <p:cNvSpPr/>
          <p:nvPr/>
        </p:nvSpPr>
        <p:spPr bwMode="auto">
          <a:xfrm rot="945384">
            <a:off x="343965" y="2938643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Выгнутая влево стрелка 32"/>
          <p:cNvSpPr/>
          <p:nvPr/>
        </p:nvSpPr>
        <p:spPr bwMode="auto">
          <a:xfrm rot="945384">
            <a:off x="415974" y="4450810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2699792" y="2276872"/>
            <a:ext cx="6285161" cy="4319736"/>
          </a:xfrm>
          <a:prstGeom prst="roundRect">
            <a:avLst>
              <a:gd name="adj" fmla="val 2201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ltGray">
          <a:xfrm>
            <a:off x="6948264" y="1700808"/>
            <a:ext cx="1440160" cy="92337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8824"/>
                  <a:invGamma/>
                </a:schemeClr>
              </a:gs>
            </a:gsLst>
            <a:path path="rect">
              <a:fillToRect l="100000" b="100000"/>
            </a:path>
          </a:grad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8F8F8"/>
                </a:solidFill>
              </a:rPr>
              <a:t>3.</a:t>
            </a:r>
            <a:endParaRPr lang="en-US" sz="2800" b="1" dirty="0">
              <a:solidFill>
                <a:srgbClr val="F8F8F8"/>
              </a:solidFill>
            </a:endParaRPr>
          </a:p>
        </p:txBody>
      </p:sp>
      <p:pic>
        <p:nvPicPr>
          <p:cNvPr id="6" name="Picture 25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700808"/>
            <a:ext cx="1689100" cy="244475"/>
          </a:xfrm>
          <a:prstGeom prst="rect">
            <a:avLst/>
          </a:prstGeom>
          <a:noFill/>
        </p:spPr>
      </p:pic>
      <p:sp>
        <p:nvSpPr>
          <p:cNvPr id="126977" name="Rectangle 1"/>
          <p:cNvSpPr>
            <a:spLocks noChangeArrowheads="1"/>
          </p:cNvSpPr>
          <p:nvPr/>
        </p:nvSpPr>
        <p:spPr bwMode="auto">
          <a:xfrm>
            <a:off x="2987824" y="2636912"/>
            <a:ext cx="576064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Страхование ответственности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– объектом выступает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ответственность перед третьими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(физическими и юридическими) лицами, которым может быть причинен ущерб (вред) вследствие какого-либо действия или бездействия страхователя. Через страхование ответственности реализуется страховая защита экономических интересов возможных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причинителей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вреда, которые в данном страховом случае находят свое конкретное денежное выражение.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6979" name="AutoShape 3" descr="data:image/jpeg;base64,/9j/4AAQSkZJRgABAQAAAQABAAD/2wCEAAkGBxQSEhQUExMWFhUWFBgYGBcXGBcWFRoYFRcYFxcXGBcYHSggGRolHBUXIjIiJSkrLi4uFx8zODMsNygtLisBCgoKDg0OGhAQGiwkHyQsLCwsLCwsLCwsLCwsLCwsLCwsLCwsLCwsLCwsLCwsLCwsLCwsLCwsLCwsLCwsLCwsLP/AABEIAHYBgwMBEQACEQEDEQH/xAAcAAABBQEBAQAAAAAAAAAAAAAFAAMEBgcCAQj/xABDEAACAQIDBQYDBQUHBAIDAAABAgMAEQQFIQYSMUFREyJhcYGRBzKhFEJSscEjYnLR4RUzgpKiwvAkQ7Lxc7MIFlP/xAAaAQEAAwEBAQAAAAAAAAAAAAAAAQIDBAUG/8QAMBEAAgIBBAECBAQHAQEAAAAAAAECAxEEEiExQRNRIjJhcQUUgZEjQqGxwdHw4TP/2gAMAwEAAhEDEQA/ANxoBUAqAZxeKSJGeR1RFFyzEKoHiTQGWbUfHDDQkphIjiGH3yeziHloWf2A8aAzbOPivmeIJtOIV17sKhdD+8bt9aEZKxi88xUn95ip3/ilkb82oBZfiZDvftHvprvtf86lEE3CbRYyJu5jMQg8JXI/yk2NBkt+TfGDHQbvaSJiBrvCRQreFnS35GpwRuNL2W+LuBxZVJT9mlNu7Ibx36LLYD3AqGsFk8mgg3qCT2gFQCoBUAqAVAKgFQEfHY6OFd6Rgo8eJ8AOZoCu4jal3NsPFp+N/wBEH6n0oCMYsXL88zDwTuD6a0B6NnWPzO582Y/maA9GzNuBI8iRQHMGClFzFiHNjbRywB6WJIqkJxn8ryWlCUfmWCTHm2Ji+dVlH+VvcafSrlQvl2eRSnduVf8AC2h9OR9KAJ0AqAVAKgFQCoBUAqAVAAtpdrsJgBfESgMRcRjvSN5KNbeJ0q0YOXRDeDL86+Ms8lxhYFiXk8p7Rz47gsq+V2rqjpfdlXIp2P2qzCc9/GTeSMYh5fs7fWt46eK8FdwKk7Vvmlkb+J3b8zWnoojI2plXVZZFt+F3X8jUOpDcEsDtjmOHN0xkxHSRu1Hl+0ubeRrN6eL8E7mXXIvjbMhC4zDrIvOSI7jjx7NtG9xWEtN7FlM1bZvarC49d7DShiPmQ92Rf4kOormlBx7LZDVVJFQCoBUAqAVAVbb3biDK4d+Tvyt/dxKbMx6sfuL4n0vQHzXtftlisyfexD9wG6RLcRr5LzNuZuaEAEUIOxQHpoDrCy7rUQJO/aQaKb8N7gKYyM4JXbPfd3o171r7ot5+VFBZwHN4yMYmVnIu6jungAOHKm1ZG5lt2J+JGIy1lRmM+GsLxMdV/wDjb7vkdNOXGpwMn0Ts7n0GOhWfDuGQ8fxKeasOTDpUFgnQCoBUAqAVAKgAOebQdmeyiAeXn+FPPqfCgBeDyZ5W7SZi7HmeXgByFAE8YUwwXu3JvYcOFv51w63WPT7Uo5ybVVb88hPLJ1ljVwtr8vLSuii1W1qaWMlJx2ywS7VsUIGdZikEZMl7N3QBxNxyrn1N8KofF54OjTUTtn8PjkpGzeaR4eViwbdayg6aC/FgOJ/rXj6S+FE/OHx9j2tXp53wSWMrk0BoFYedfQHzvQKzHI1ccKAqy7ejCTmCXekjU7pk4lD+bAc+fnWTtSeDsjopyr3/ANDQcNOsiq6MGVhcMDcEHmDWpyNNPDHKECoBUAqAVAeE0BjnxD+Lm6Ww+XkEi4fEcQD0iHAn946dL101UN8so5YMgaZndnkYu7G7MxJYnqSeNd8a0jNyJUUgrVIglI9WA6KA8aoBGlUUBGeMVVoHEDvE6yROySIbq6mzA+BFZyrTRKZsnw7+LPasuHx5VXJASfgjE6BZBwVv3uB8OfBbRt5RqpGuVzFhUAqAVAVX4h7axZXh+0azzPcQxX1ZhxJ6Itxc+IHOgMMyLOP7TeRMWd+d7kX07VTqY1/C6/d9qpJY5JTzwVPaDJmwsm6TvIwvG9rby+PRhwI5VZPJVoGipIOhQHVAeIutAeyPe1xflxtQEqJu6bRLoQCSSePDSmH7jKO4Sd4EIg00vdhp+VMDI/IHupO4N8XFlHKpcSNwR2Y2uny2dZ4n397SWI6K6qeBtwOps1tL8+FMYJTbPqHZ/Oosbh48RA29G4uOoPNWHJgdCKgsEaAVAKgFQADaPOCh7GH+8Yan8APP+I8vegAGR4zDLMISx7Rn3dQbFv4qx9eG7b5ORa6p2+lnnovccYFbHWVfavHXPZ6WB46X4cieHGvB1+pm7HXxhHbRBY3eSLs5mxWZImYlWFgDwHS3rp61Gg1EozUW/hfH6k31pxyuy6175wlW2pw7TTxR2O4I5HJ5XA6+YHvXm6uDsvhFrhJs9PRzVdEpJ8tpFVyDCCd+zPFo2sejWuD715ulgrJ7X5TPT1VjrhvXho0PIVkEEYlXddRukXv8psD7V7um3qpKa5R4OqcHa3B8Ml4liEYqN5gpIXqQNB6mtn0YxSckn0YztPkzQRwdqP20vaySczclLL6a+pNcM4uKWez6PT2RulPb8qwl/UJ7F5hLgWw62ZsNiFYsNSI3Vjd16AjduOfHjXRW2sfU83VwjLe/MX+6NXVgQCNQeBrc8w9oBUAqAVAYb8XviCZWfA4Vv2Yus8gPzngYlt90cCefDlr2UU5+JlJSMpEVq9CMcGOTw6VYHqyVGQSY56ZJJcc1TkDpkoCPIaAjs1QDy96hslLI8mXM/KuW2+ETeFEpGxfCza949zB4p7jRYZGOo5CJiePgfTpXlytjKRvOhxWTWKsYCoBnGYpIo3kkYKiKWYngAouTQHyRt1tNJmOLfEOCq/LEh+5GD3R5nifE0IAMchUhlJDAggjQgjUEHrQGnYTFxZthXEtllTWWw1VuAxKDoeDr61m/hZbtGc5lgJMPI0Ugsy+oI5Mp5qRqDWieSpHBoQOUAozYg0A9g44mciWQotuKrvG/S1Q210SkGUwOCvbtsSTpwRR5carmXsS1EdigwNwAmKcm4GqAkjjyqy3+xD2+43M+FB7kE3Hd77g9704U+PoLYRdop4u6kcHZsp7x3t64twphp8kJp9Fr+Cu2P2HF/Z5Gth8SwGvBJTor+F9FPp0qST6WoSKgFQELOMwEETPxPBR1Y8BQADZ/LySZH1Zjck8yaAom0z/Z8wLwneCSB+8LKJBruixuRfyry7XGNjcT5vUSrhqG4PlPP6ms5JmAxEEco031BIHI8x716Nct0Uz36bPUgp+5Udq8FIXZyhCh1a/I94Wsa8HU02K2c2uD0q5rakObM5fFO7Fr70ZUqQbEa6jxGgq+gpha2peMNE3zccYLxXvHCNzOADvEAeJt+dVlJJcvBaKbfCMw2QlCY0XIAsNSbDg4/SvB0clGyLb9z6HWxcqpJfQ1FJAwuCCOoNxXvxkpLKZ864uLw0eswAuTYVISb4RlfxXxaPNh9x1YBTfdINruNDbyrjvkm1g938NrlCD3Jrldlu2ZhR8DCoZSRGLgEEgnqOVdFTWxHm66MlfJteSZkk5RjA3DinlzX9fetDjDdAKgFQGf/GLbD7Dheyia2IxAKqRxRODyeB1sPE+FbU17pFZPCPnWHSvVhHBix7erQqcsKgkaK1Vg9VqqSPxyVIHxLU5ByXvwo3glLITwGSs+p4V52o18YcI7qdG5cyDMOTKleZZrpyPQr0sYj+6q8BXLKyUuzoUEiFjXpESryjaPhntT9uw1pD+3hIR/3hbuyeo4+INd1ctyPH1FXpy+hcK0MDM/jZmUhihwMHz4kkyHksUZGh/iYj0VqmKyQ3gq2WbAYWGMNiC8ztoqi4DH8KIvHzJ0rRqEFyZrdJ4RKPw1wjm5w5S/BUkc+5Jt7D3rkndn5UdcKcfMxiHYKHBzrLFLNG6nhvKykc1O8uoNZytfTNVSu0CNp8kGKXcKiOVb9ib903/7RP4T92/ynTgatXYZWVNcmZYjCvGbSIyH94EcPOt00+jFpobDVJU9LUBzz5+lCSVExJuWa9+IGtx48KckcEmN1BBAl46G4XXzp8XZHB5MwIvuvYniWB187cannscEPFpb7puOJJvxqCUMMLihJ9Y/C/aL7fl0MrG8ijs5Ou/HoSfMWb/FQktdAKgKpnjmbErGPliGv8bcfYW9zQFjwcO6ooDINqIR9qxAJIPasffUfnXM9GpNvPZ8tqYbb5/cvfwyw8iYJQ5BVnZo7G9kaxseh3t6radNQ5Pc0CapWfPKC2fyq0Eig3IF9BcCxvqeVcusuhOqUY8/blL7vo9OuDUk2VvYybdnlABNxewt0Xr61w6Cxxnws5X+fqb3LMS5DFAnd+VraBhb/wB16y1MXLY+JeE/+5Ob02ue19ARgpFS/wBoBEtz3pASvhutwA8K5aWoL+Mvj931+j6O65Sm/wCC/h9l3+q7AeW5RFDiO2+1Rnootz3tOJ/EazrhRXJS3rt/1N7J32QcfTfS/oH1QvMjQoUUHvuQUVh0Cn5vOttrnbGVawl2+s/THn7nNuUKpRseX4XePrnx9hnOcO/2hZJI2mw4S24o3tx7/OY/v/W1dU092WsotprI+g4Re2ee/de2fBXNq8uw+MkRhio4ii7u4wC21J1U2IOtUnsk+zo0/r0riDabznv+qCo+zDDrEn7aVE3UaFSXuBod9fl16m1S9m3C5f0KRV6s3ze2LfO7r9n2cY3FNBHD2zXxIAbdUbzG3UL7E8ONbQztW7s5baVZZKVKxDPb4RbsNMHRWHBgD78qucTHaAVAfKXxDz/7dmE0wN0U9lHzHZxkgEeBJZv8VelRDbEykyvBq6slDoPU5GDtXpkjB7eoyDwiqkngHSnQSyTsPl0rcENYy1Nce2bw01kukH8nyAg70ntXmanXqSxA9HT6LbzIP7oUaV5TTlyz0EsEbETUSLpECaapLqIPklLGygknkNTUlsFm+Hby4PGxyMbJJaORf3XNgx6brWPletKrUng4NXBSifQFdx4xlWeTrLmE8rnuwgJfkAgu3+omto8RyZS5eEG8hwRP/UTD9o62VT/2o+IQfvHQsevlXFZPc8nZCG1YC5ew3rcKpkulyVbMH32PTXjWLWTpTSQLmwu/xHD8qjBJBxkGp7oYEaqdQfHXnTJVVorWP2Yw0x+R4H/dHdP+E6H0rWN0l2ZS08X0Bsd8P501V0Yeob2rT8wvYw/Ly8MDnZ2UH5lBHjrT8zEn8tMfTJZgAN5dNR60/NRK/lZi/saWwBNwDewK8/Wp/MwH5WZ0Moe1jv2vewKcfep/Mw9yPy0/YiYrJ5TwVj5lf0NPzEPcfl7PYaGUS21Q/Sp9ev3HoWexrP8A+O+JkilxWHkBCuqyKD+JCVa3mGX/ACirRnGXTKuEo9o3KrlTl2ABJ4AXPpQFV2bQuzSNxdi3ub2oC1gUBiO3iSNjJrf/ANNeWlhb6VK46PndS4q6e73L3sEXfL+zB7ySMvHkbMB7N9K4NVRbKiUIPn+6PY/CLY7OfDf+yxPLGYzGwKAqQRunmLGxtrVFdX6eyUXHjGMPH7o9FwluynkE5Xl0MLl0eSRyLX3SdB4AADjWdSpr+RNv7P8A0Wlvl3j9ybjsTZkaX9mgNxcjeJ99BV3TffZFut7Y88cvP1x1+hlO+miL3TSb454C0GIRxdWDDwNd0bIybSfK7XlfddlMcJ+DjGYNZEZCOPMcQeRHiKi2qNkHF+S9Vsq5qS8EfKcUzAxyf3kejfvDk48DWWmtk81z+aPf19n+ptqaorE4fLLr6fQ6znMRBGXtdj3UXmznRVHrW857VkrpqHdPb0u2/ZeWM5JlnZITJZpZDvyN1Y8h+6BoKiuG1c9+S2qvVk/g4iuEvp/t+SbiMQkS3dlRepIUfWtDCFc5vEVkpeMxazYppcIRM3Z7sqkhRujgUJ1v6Wq8qpxWXFo7KrqZUumc1lPKw8v9UiwbJ4ovEysrqY3Is4sbGzC3IjUi46VQ5LIqL4af2DdDMrnxDzI4fLsVIps/ZMqHnvSdwEeI3r+lWistEM+WY8C1uFehGSRkzo4F+lab0QcnBv0qN4OfszdKneBdi3Q03gfwWCeRwgGpNUsuUIuTLQg5PCLhBl0WG5bz8ya8G/XWWvC4R7um0MIrLJUePvyArl5fZ3enGPR2+YAVZEOJAmzbW1TklQI0uPvUZLKI5Flc0lrjcB5njbypL4VyVjZFvEeSy5ZkyxjujzJ4n1rPLkHz2TJ8KLW51K4ZlOPBrWQ4ztcPE5OpQX8xofqK9SLykzwbI7ZNGQ4XG3mS+vb4p2PkN6Q/XdrS+W2GClMczNH39F8a4mdaAG0uZMp3VOgrKc3ng3rrTRX8Ti2QKw1vUZJSJmXZik4IU2YfMh0bztzHiKsUaaOpsNbWowWyCMepB141GC/gjSzm1+ntTCCAOOe7k+/nWU+yYjQNVLHQNAI1APDQHBoCxfDGfczOH99XT3Xe/wBtdOneJnNqF8JvdegcBAz193Dyn9wj/Np+tAQtnIrIKAfzfOlhZY1UyTP8ka8fNj91fHwNZWWqLwuW/By36pVtQisyfS/37IzTbXAzxzvPMq7sgXVD3QwBuupvcADXnWkG8c9nkauqxS3Txz7dEjYR0aWSOQuAy7y7juneU6/KRfQ/SlsE1ljRRjKTjLP6Nr+zLPnckuCQTwzO6BgGimO+Df8AC3EfWuSxyqW6L/RnZqHZpo+pCTa9nz+z7DcO0eFZQTPECQDYutxcXsdeIrZXV+6OxaulrO5fuUbP8a0mIc74ZQbIVN13eVrV9PpYKNSwsHzets9W5vOV49sBnZPGQiJ+3liXv3QFwHAsL87i5rxPxV6ay3nGV2/P7nq/hWoVNTjKaXPCz/gPw4osQIZO0Uj5jZgPJhxrhqrcXlTbX15/r2eyrY2R3LH3RKGXi+8zMWta4sunTTW3rW21Z3Y5J3PG3PB5LlisQbtdTdSTex6i9S0mFOUU0n32Q8w7UFVaYomt3VV3rebXC262qTSqcYvmOX4zn/HYC2liw/2WXsJY3mK/M8geRhe7KpY6Ei+gtXRp0o2JyRbVx1dlUoqLX0SwjNMLi3R1dG3WBFjewHn4db17c0pRafR8vBuDTXBsez+OjeWQJIj91Sdxgw4kX05a1864tPk+icJJJtdh+oKlI+LY3sGsf45lv/hBb9KldgzfD5ELcK1UyuDs5D4U3k4OGyEdKbyMDTZD4VO8YG2yHwpvGBzBZV2bhrVnZ8cWjSt7ZJg/N7q5Fjc15DjteD6OqSlFMcwGTzy/LGQOp0raFTkY26qEfqHMHsk33zXTGpI4LNXKXQ9mGxUcg+Yq3UVMq1IrXq5wOMu2Rhg/aMxkK6i9raVn6cYLLLy1dlr2rjJPhQsxbd068vIeFefJuUtzPQio1xUUGMDkjSfNwNbQqb7KT1Kh0Tcx2SQQsysQ4BI6XA4GtZ6Zbcrs5o69ueGuAdkO0hjgROm99WY/rU12/Cil+n/iMo+Vm+LwYP3UnP8AiG4K69T8p5+n+Y1VX3o+PyiuN8o648MrGNkVjYn1rPCN1LAz9k5cqYIcsgvNssvYoSGXUMpswPnUZaLReSPgNo54briUMicpEHeH8QHHzFXyiHFo7nzSGZiUcHw4H2NQPA2XB7vKq+SECUyWd3IjjZxf5hYLr1J4Gp9OUnwiJWRj2wvg9ip2+d0Qee8fp/OrrTvyYvVRXQah2EhCnelkLW0I3QAetra+9aLTR9zL81Lwio51k8uFazi6n5XF90/yPhXNZW4dnXXap9AzerM0PCf+a0Ab+HgP9qYT+N//AKnroo+ZGF3ys+h67zgBu0Y/6aXyH/kKA4yH5BQArOMunixYxcKCUbu6yXswHA7t65bITjZ6kefoeXqKLoaj161u4w15/QE7b5gs+FYGCdHVg3fjYKBwa7WtwJrSu1OWMNfoZam5WV42yT+qf9ypbHiY4mMwx9oyAllLBRu23TcnzFbzbUeFk5dNGz1VKtZNJjyGSd1kxjKQhukMd+zB6sTq5rmVLk82P9PB6i0srJKV7zjpLr/0422xXZRKqAAyEgkAX3QNbe4r1tBTGc3Jrox/FLXXWox/m/sZ9JEr9fMEj6ivafJ4Ck0P5e/Y6oSLcDe//uodcJLEkmSrZp7ovDL5keJmmHbqkYUi1gxLEjRriwA8q+e1FXpWOJ9Ro75XV72lj6BRM3TeKMCHAuVtci/Os3CSipNcM6FZBycE+V4OcVnsUe7vGxZgq3FrseAHjSMJS6WSZTjHtkPOZZQhmKpuRgsyuxW6qLmxAOunOrVxUpbWTKSim2ZFnWbyYpi0hOp0UaKo5AD9a9yFUIR2pHhyunN7mwXHhwvC/qSattSKuTZoHwhxbGWeMm6rGGXwu2oB6V5muisqR6Ojk8OL6NQrgO4p3xLW8UH/AM3+xqlAA4WMbtWJHuyFAedgKgHBw4oMHcEMTEgMCRxAquScD74FCOFAMDLYgblQT1NV2rOS/qSxgkb1tBViuRqSWgI0k9QSCMwzeIER9oN52AAGp1PPpWFz+Fo6dNB71ItceA3d3TnWO3k3hZnIeh0HStkc7w2DNoM3WKNhe7EEBeevPyqlliivqbUadzefBnawHxrnjF4Oqc1uYATNFw+ZSwyd1o8VKik8N13O7ryuNw16NvxRx7Hi1cSNSw0hCkDnXHg7UAcThjvE8RVMYNdyYxC7xG47yHip4j+E8qkrhMmgpILofMHQjzFSOUDcXHpwqGjSLAmJyxH1HdccGXjRcESwxrDMyaSkeDcAf5GrLBXpZLfkrbga51NvYX1/P2retPGTivmpNYDAxI8fQXrUwH45gedAdTIrqVYBlOhB1BqHyE8dFF2g2KK3fDbzLxMd7sP4T94eHHzrmsofcTsq1CfEinspGhBBHEHQjzFcp1l4+E+SO2NSdhZURyvUkjdv5a11aePOTm1D+HBt1dhxETNYt6GReqNbztcUBA2dkug8qAm5rmkWHTflaw5DizHoo50Mrr4VRzNgDHfa8bDIAiwQsjABxvSsLaacEv71Jxyd98Xwox+vLf8AozjY9Q2KjVndA4Kko241924F/MVZ9Hm6ZJ2JNtZ9uDSGyKRdcPjZg3ISESKfPSqnpvTyXMLGvvyitY6bE42QQOqidAyG2i62vIfC1uH616WjthXVJt8nmXetqLo1yXK/7Ixm+WfZpOxDFgqLYkAcugrt0k99Sf3OfW1+nc45yDYY3aYgHQQs9v4DqR6H6VrKe2Sz54M6698Hjtc/oWXZXPOwSZDqTZo16ue6R/4mubVab1ZRf7/Y69FrPQrlHt+F9ei45Fl5iQlzeWQ7znxPLyFeZqblZLEflXCPZ0endUMy5k+W/r/4OZ3la4mF4n+8NDzVh8rDyNZVWOuSkje2tWRcWZ3tLtJJ9iOEl0xAkEb/AL0a6hwfGwFelVRH1fUj8va+/sefbfL0vTl83T+3uUfFYdlED8FkMlvER7oJ8rsR/hNdTlme1eOzmUcQ3P8AQk5XB2k8SXtvSot+l2GutTY9sG/oRWszS+qNH+HGzjYSbFhjdboI26qSzHTkRcC1eNdapxjg9eqvbKT9y91zm5V/iJDfChvwSKfQ90/nQFVwUndFSSSVJqSR0RGoIOlgHOpGT2LDqlyqgX4mowMnZNAcEUBz2dTgDKbrEgMpI4gEEjzFQSey5Usg3WvbnY7v1FHFBSwNSbHYMQyFY07XcYo9ydxwLqxYnkbVjYo7Wkb12zUk37nWH2sheJAxIkAG8LG1xx151zeosHYtPJSfscYraYEWVvYG/vVZWN9G0KYp5YFnxd7kC1+Z1NZI2lN4LVsvs+JcLG7cW3j6b7W+lq7q4fCjybrGpsrHxB2CWbMXlLlVmVW0F+8o3W19Fq8oZ8nPGeF0WDL8I8SBWJewtvEam3W3OspVvwbxsT7BWNBueR6j9aywb8DMc44Pp+9yPmOVBgiyQ2O8h8ipqME5I2PzC4sygkX4aH2qSegPNnMam261/Cxq6jko5pdnkM5kNyht0NWjDHZlO3Kwg3hJt0a8OR/D4fw/0pJyUsoxSTWApCN62p/T+tbZM2SMOd03BJ9gvsBr71JULYViw1BHmCAfK9ASgtAVvaDLsLI4kdAXU6kaBvB/xCua7Y39TtojNLnotXw/TfEk1tCQi9O7qbeHy+xrWnrJnqO8FvrY5xUBXcnHZSPH+FiB5cvpQAXCSjEZo3bcIt4RqeF1tbTrxPt0qfB48GrNY9/jot+L3iLCoPSeSjQ7BOMSsqyBUD79rd697kX4Wq2TjWjSnvRb8ZiIsLHvyuFA9yeijmag6bLI1R3TeAFsjg5JsRLjZFKB7iNTxINhfysAPHWhy6SEp2SvksZ6BXxHk3JS6kEiG9uOq72ht4V7OhbVL+7OD8SSlqIr3S/uQNncSkeLjeQgJuupJ1FmHhW+qrlOvEezn0Nsa7Mz68li2Ty2Fp3kU91D+zViC38RHGw5f0rl1ttka1B9vt+Psdf4dRVK1zXS+VPv7/6LtXkHvioChfE/KI2RcRvBZFsGFwpdL8r8WH616Ghskns8f2ODW1prf5/uU3bPGYeRsKuGN44oCtje4LNcg3Gp01Irr08JxcnPts5r5waiodJELY2UHGQliAFkbUmw7oNuPO4pqG/SkRRFerE3DKo7R35sS3vw+gFeIeyTKAg55gu3w8sXNkIH8XFfqBQGTYad9whdHAIseRHX1oWIK5rmKnSJX9P5GoyxhBzJ8TjXN54o416Anf8AYE2qy3EcE3Oc5iwqb0zEdABdvapbwEmDso2xwuJNkcg/viw9+FV3onaw8hvwN/KrFR8w7urm3h97+lVckiyTZWtocc7AxxkRrzP3qzlYb10ORTsLhPszs8Mr77KQTpbXXhbrWTuwzq/J5j9Sdg8TMNXkZ/DW1VlfnoiOjx8zJOKxs0g3XY7n4RoPXrWMpSfZ1V11w67IiWHE1mbNjoxKDnUlTmTHAkItyzEKo6ljYD3NWUeSk3hZN1yvCCGGOMfcRV9hrXopYWDxJPLbIG0+B7SMOB3ozvDy+8PbX0qSpDwADqKYAsVlCNqyA+POq7U/BZTa6YJxOy0Tcm9Gb+dR6cfYv60/cgR7HxobgsP8TflenpxHqy9xvF7Ko3G59anYiHbJkWPY9F4LTYV3slx5AqjUAU2ojczr+yR90i3W1/bWmCMj0WVLzufM2HsLVIJkODA4ADyqMECkwTE+HiQPa361IIONzURrZj72v62Nq57bF0jsool8zKRm2atKwSMbzMwVVHEsxsB71zpNs7mlBZZtuz2VjC4eKEfcXU9WOrH3JrvjHasHkTluk2EasVFQATOotyRJRwPdb/af09qAhZts0mJImjcxTC3eHAkcCRxB8RU5OLUaKNst8XiQ0kOax6BoJR1e4P0tTgy2a2PCcX9xz7NmkmjSwQjqilj/AKqcFlDWS+aUV9l/sdw2ysSHtsTI07qL70p7i21uF4e9Sst4RaOjrg/Ute5ry/H6DIxM2NYrETFAuhYaMfD25cudei4V6WKclum/HhHJG23Wyag9ta8+WV/bnJ44VjEd++kgYk3JNhYn3NdGkvnapbv+7OTXaaFDhsXvn69AfZhwZsKSAQSLg6jvJatr+aX9jHTJLUpP3/2X/HbOxyDeiHZSDUFdBfxH6ivMq1c4cS5Xsz17tBXZzH4Ze6PdmM3dy0M394nPmQNCD4jrzq2s08YpWV9MjQaqc26rfmR5trtAcHCNyxlkJCX1AtxYjna49SKx0tHqy56R1am7048dsE5LskGAnxpaaVhfdYndW+oBHM/TwrazUtfDXwjOvTr5rOWU74jIi4wKiqqrCgsoAFyWPKunRtuGX7nNq8b8L2BmwOVJi8QInXeQq7HiLd7jcedV1FrhXmL5yWorU7MSXGDe40CgACwAAA8BoK8g9U6oBUBl21mAOGxZIHcm769N776++v8AioWQPxmMljjLxLvMPu24j0qOUT2CcFtTjZXKrht0dSrWHmWsKlyfghRQUky8TNv4gB26HVR6cKpz5LHYyyK1hEg8lA/KjJIEuSuDeKVltyuf0quCQ99ofcCk963ebmTzteo2lkQHwIPG9R6aNVdNHC4BB92myId9j8nXYKOVMIrvk/J5LhwwqHFMRlJArFZRfhWUqjqhqPcFS4Fk4is9jR0K2LLJ8M8k+0YsSsO5h7N4GT7g9Pm9BW1MMvJy6u3EcLybRXWeYKgK5JB9nlsP7ttV8Oq1JAVQ3FAculMAYe3QnyFANMnQVAGGThr7W1qQJoL8qAakhA+8BQga30HU/T86A833t3VA+v14UAMz/HNGhF+I8NPbSue6TXB3aSEXy+zN80xh1Jb3rnUT0HNIuPwj2bLt9tlUhRcQAj5jwaW3TkPU9L9NcMcnn6m7d8KNYrY4xUAqAbxEIdSrcCLUAIwEpiYxvxHA9RyNAGlN6A9oAJti5GGa3NlB8r12/h6TuWfqed+KtrTPH0OtlSv2VN3xv/FfWq61P15ZJ/D3H8tHb/zI20mUjEAA3BBuCPGlF0q+Yk6iiNySkBMk2NMToe0uEtugjXTQXNaz1Tdewxr0UY2+oXYWRSWIAAuSeFhXFzJ4R6HEVmXRVtnAZsZLMBZdf9WgHnYXr1NX/D08a32eNoM3aqdy6IPxTwbEQTAXVCyt0G8VKk/5bVl+HyWZQfk7tfF/DP2Lfl2MTEQrKhBDD2PMHxBrinF1ycWdcJKcVJFJ2z2T7eQSiTdIFjpe4HD11rop1DrTRhbQptMM7A7JJgY2bUySWuWtdVHBR+Z/pXPbbKeE/BvXUoZa8lsrI1FQCoAVtJlAxUJTg47yHow4eh4UBn2XTAkxv3ZFNmQkBgR1FSmmWC64b/lxU8EnhgUcdPUVHBI32kG8E7RN48BvC5qOASv7PFME5F/ZlRgnI3Ll1qjaTkZ+w1G0nI22BqNhORlsGelRtZOSNNhGFQ4stwCsRBK7LGilmc2A8T+Q8ajaydySyavszkq4OBYl1PzO34nNrn6ADwAraKwjknJyeWFakqKgGsVh1kUqwuD7jxHjQAJXeBtyQ6H5W5Efz8KsQEU7w0FCDp1Fu8f0oCMd1dQCf+eNQBtiSe6o8+NANOrfeIHr+goBtkHib+n9aA4JI4KB1019zQDbAn5ifXh52oCPisCJEKsoKkc/61DWS6k10D8u2FgmcM8SiMcerEch4dTUbUS5yfk0GKMKAqgAAWAGgAHAAVJU7oBUAqAVARMwwQkHRh8rdPA+FARcFjCDuOLMP+XHUUAUVr0A1i8MsiMjC6sLH/nWrQm4SUo9opZXGyLhLplQGFxOBYmMdpEeOlwfMDVT4jSvX9WjVRSnxI8L0dTopN1rdH/v2f1RLTbGH/uRup9D/Ksn+G2fytM2X4tV/PFpnjbZRHSOKRz5AfleoX4dP+eSQf4rW/8A5xbODh8Xjf7wdjF04X9OJPnYVf1NPpvk+KXv/wB/gq6tXrH/ABPgh7f9/n9iy5fgUhQIgsPqT1J615ttsrJbpHr00wphsguDvF4ZZUZHUMrCxB5g1SMnF5RpKKksMoGLybF5czSYJu0iOpiaxPqNN7zFj516K1FV6xasP3OB0W0vNXK9iz7PNLiEWbEQ9keKxk3PgxHLyNcVqjGWIvKOutylHMlgPVkaioBUAqAVAUjb3Y37R/1OGVRiVWxB0EqrwU66OOR9DytDWSU8GYrnGIUlWVFZdGBVgQehBOhqNhfccYvNcQwNmQeQP86bBuKTiocQJxIxJYG4I/SrOHBXPJa8u24xMVgXDC/yuLH3qvxItwaVh9poxCsjlVJGvf5+AvUb37E4OMPnmJkG/Hh45EPDcmTf9msPrWq5K5C+AxTuO/A0Z6MUP1UmpwTklNEDxoNxyYBUYJ3EaeIXsBcnQAcSaYG4O5Fkoi/aMB2hH+UdB49TVSkpZDNCoqAVAKgG54FcbrC4/wCe1ABMRgpYvkJdP9QHpx9KnJGDnD4tG4tr/wA61JBIWcfdHvr9KATPfW/pw4+FANFdeR8KA7GFPl4mgE0aj52v5f8AL0BGfFi+7Gtz0sSagErC5W7nemNhyQf7iPyFQWDKrYWGgoD2gFQCoBUAqAVAR8XhFkGvEcCOIoCDvSQ/N3l/EP1HKgJsGMVudASA1ANvh0PFVPmAalSa6ZVxi+0dJCq8FA8gBRtvslRS6R3UEnDSAUBFkxdzZBc+FAdQ4TXec3PIch/OgJdAKgFQCoBUAqAVAVfazYfD44iRgUlAtvqSN4dHA0bz4irRlggrH/6Vh4TuzQnwbeYqfI1opkYAG0Wwx3g2EN1tqjNex8CaunF9jkF5fs/NAxeTA/aP3CRbz42rJpp8F1guWSQ4efuyZY0J8VG77qajD8ofqG8JsphIjeOAIf3Wcf7qfoRlhJsKtrDT1N/rUjI267vGx+hpknI0mHM/dRTa+pOij1/lUZGQ5lmVLDr8z82P5AchVWyAhUAVAKgFQCoBUAqAiYvLY5NWXX8Q0PuOPrQA98lZfkk06MP1FTkjBHmDRfNY+R/oKDBGGcngqgVJBMiill13gB5n8gKgnBKhyUffcnwGgpkYCMGGVPlUD8/eoJHaAVAKgFQCoBUAqAVAKgFQESXL0OoG6eq6fThQDJwsi8HB89PyoBh8c6mxt6UBymaE8BQElBI3NQPU/pQDq4H8bFvDgPpQEqOMKLAADwoDqgFQCoBUAqAVAKgFQCoDl0BFiAR0OooAZPkUZ1S6Hw1Hsf0qckYIcmVypwdSPG4P5Gp3DBAfGsvG3pUg7hxbNwt60AQjy2VuLqPK5/lUZBMgyeMatdz48PYfrUZJCCqBoNBUA9oBUAqAV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6981" name="AutoShape 5" descr="data:image/jpeg;base64,/9j/4AAQSkZJRgABAQAAAQABAAD/2wCEAAkGBxQSEhQUExMWFhUWFBgYGBcXGBcWFRoYFRcYFxcXGBcYHSggGRolHBUXIjIiJSkrLi4uFx8zODMsNygtLisBCgoKDg0OGhAQGiwkHyQsLCwsLCwsLCwsLCwsLCwsLCwsLCwsLCwsLCwsLCwsLCwsLCwsLCwsLCwsLCwsLCwsLP/AABEIAHYBgwMBEQACEQEDEQH/xAAcAAABBQEBAQAAAAAAAAAAAAAFAAMEBgcCAQj/xABDEAACAQIDBQYDBQUHBAIDAAABAgMAEQQFIQYSMUFREyJhcYGRBzKhFEJSscEjYnLR4RUzgpKiwvAkQ7Lxc7MIFlP/xAAaAQEAAwEBAQAAAAAAAAAAAAAAAQIDBAUG/8QAMBEAAgIBBAECBAQHAQEAAAAAAAECAxEEEiExQRNRIjJhcQUUgZEjQqGxwdHw4TP/2gAMAwEAAhEDEQA/ANxoBUAqAZxeKSJGeR1RFFyzEKoHiTQGWbUfHDDQkphIjiGH3yeziHloWf2A8aAzbOPivmeIJtOIV17sKhdD+8bt9aEZKxi88xUn95ip3/ilkb82oBZfiZDvftHvprvtf86lEE3CbRYyJu5jMQg8JXI/yk2NBkt+TfGDHQbvaSJiBrvCRQreFnS35GpwRuNL2W+LuBxZVJT9mlNu7Ibx36LLYD3AqGsFk8mgg3qCT2gFQCoBUAqAVAKgFQEfHY6OFd6Rgo8eJ8AOZoCu4jal3NsPFp+N/wBEH6n0oCMYsXL88zDwTuD6a0B6NnWPzO582Y/maA9GzNuBI8iRQHMGClFzFiHNjbRywB6WJIqkJxn8ryWlCUfmWCTHm2Ji+dVlH+VvcafSrlQvl2eRSnduVf8AC2h9OR9KAJ0AqAVAKgFQCoBUAqAVAAtpdrsJgBfESgMRcRjvSN5KNbeJ0q0YOXRDeDL86+Ms8lxhYFiXk8p7Rz47gsq+V2rqjpfdlXIp2P2qzCc9/GTeSMYh5fs7fWt46eK8FdwKk7Vvmlkb+J3b8zWnoojI2plXVZZFt+F3X8jUOpDcEsDtjmOHN0xkxHSRu1Hl+0ubeRrN6eL8E7mXXIvjbMhC4zDrIvOSI7jjx7NtG9xWEtN7FlM1bZvarC49d7DShiPmQ92Rf4kOormlBx7LZDVVJFQCoBUAqAVAVbb3biDK4d+Tvyt/dxKbMx6sfuL4n0vQHzXtftlisyfexD9wG6RLcRr5LzNuZuaEAEUIOxQHpoDrCy7rUQJO/aQaKb8N7gKYyM4JXbPfd3o171r7ot5+VFBZwHN4yMYmVnIu6jungAOHKm1ZG5lt2J+JGIy1lRmM+GsLxMdV/wDjb7vkdNOXGpwMn0Ts7n0GOhWfDuGQ8fxKeasOTDpUFgnQCoBUAqAVAKgAOebQdmeyiAeXn+FPPqfCgBeDyZ5W7SZi7HmeXgByFAE8YUwwXu3JvYcOFv51w63WPT7Uo5ybVVb88hPLJ1ljVwtr8vLSuii1W1qaWMlJx2ywS7VsUIGdZikEZMl7N3QBxNxyrn1N8KofF54OjTUTtn8PjkpGzeaR4eViwbdayg6aC/FgOJ/rXj6S+FE/OHx9j2tXp53wSWMrk0BoFYedfQHzvQKzHI1ccKAqy7ejCTmCXekjU7pk4lD+bAc+fnWTtSeDsjopyr3/ANDQcNOsiq6MGVhcMDcEHmDWpyNNPDHKECoBUAqAVAeE0BjnxD+Lm6Ww+XkEi4fEcQD0iHAn946dL101UN8so5YMgaZndnkYu7G7MxJYnqSeNd8a0jNyJUUgrVIglI9WA6KA8aoBGlUUBGeMVVoHEDvE6yROySIbq6mzA+BFZyrTRKZsnw7+LPasuHx5VXJASfgjE6BZBwVv3uB8OfBbRt5RqpGuVzFhUAqAVAVX4h7axZXh+0azzPcQxX1ZhxJ6Itxc+IHOgMMyLOP7TeRMWd+d7kX07VTqY1/C6/d9qpJY5JTzwVPaDJmwsm6TvIwvG9rby+PRhwI5VZPJVoGipIOhQHVAeIutAeyPe1xflxtQEqJu6bRLoQCSSePDSmH7jKO4Sd4EIg00vdhp+VMDI/IHupO4N8XFlHKpcSNwR2Y2uny2dZ4n397SWI6K6qeBtwOps1tL8+FMYJTbPqHZ/Oosbh48RA29G4uOoPNWHJgdCKgsEaAVAKgFQADaPOCh7GH+8Yan8APP+I8vegAGR4zDLMISx7Rn3dQbFv4qx9eG7b5ORa6p2+lnnovccYFbHWVfavHXPZ6WB46X4cieHGvB1+pm7HXxhHbRBY3eSLs5mxWZImYlWFgDwHS3rp61Gg1EozUW/hfH6k31pxyuy6175wlW2pw7TTxR2O4I5HJ5XA6+YHvXm6uDsvhFrhJs9PRzVdEpJ8tpFVyDCCd+zPFo2sejWuD715ulgrJ7X5TPT1VjrhvXho0PIVkEEYlXddRukXv8psD7V7um3qpKa5R4OqcHa3B8Ml4liEYqN5gpIXqQNB6mtn0YxSckn0YztPkzQRwdqP20vaySczclLL6a+pNcM4uKWez6PT2RulPb8qwl/UJ7F5hLgWw62ZsNiFYsNSI3Vjd16AjduOfHjXRW2sfU83VwjLe/MX+6NXVgQCNQeBrc8w9oBUAqAVAYb8XviCZWfA4Vv2Yus8gPzngYlt90cCefDlr2UU5+JlJSMpEVq9CMcGOTw6VYHqyVGQSY56ZJJcc1TkDpkoCPIaAjs1QDy96hslLI8mXM/KuW2+ETeFEpGxfCza949zB4p7jRYZGOo5CJiePgfTpXlytjKRvOhxWTWKsYCoBnGYpIo3kkYKiKWYngAouTQHyRt1tNJmOLfEOCq/LEh+5GD3R5nifE0IAMchUhlJDAggjQgjUEHrQGnYTFxZthXEtllTWWw1VuAxKDoeDr61m/hZbtGc5lgJMPI0Ugsy+oI5Mp5qRqDWieSpHBoQOUAozYg0A9g44mciWQotuKrvG/S1Q210SkGUwOCvbtsSTpwRR5carmXsS1EdigwNwAmKcm4GqAkjjyqy3+xD2+43M+FB7kE3Hd77g9704U+PoLYRdop4u6kcHZsp7x3t64twphp8kJp9Fr+Cu2P2HF/Z5Gth8SwGvBJTor+F9FPp0qST6WoSKgFQELOMwEETPxPBR1Y8BQADZ/LySZH1Zjck8yaAom0z/Z8wLwneCSB+8LKJBruixuRfyry7XGNjcT5vUSrhqG4PlPP6ms5JmAxEEco031BIHI8x716Nct0Uz36bPUgp+5Udq8FIXZyhCh1a/I94Wsa8HU02K2c2uD0q5rakObM5fFO7Fr70ZUqQbEa6jxGgq+gpha2peMNE3zccYLxXvHCNzOADvEAeJt+dVlJJcvBaKbfCMw2QlCY0XIAsNSbDg4/SvB0clGyLb9z6HWxcqpJfQ1FJAwuCCOoNxXvxkpLKZ864uLw0eswAuTYVISb4RlfxXxaPNh9x1YBTfdINruNDbyrjvkm1g938NrlCD3Jrldlu2ZhR8DCoZSRGLgEEgnqOVdFTWxHm66MlfJteSZkk5RjA3DinlzX9fetDjDdAKgFQGf/GLbD7Dheyia2IxAKqRxRODyeB1sPE+FbU17pFZPCPnWHSvVhHBix7erQqcsKgkaK1Vg9VqqSPxyVIHxLU5ByXvwo3glLITwGSs+p4V52o18YcI7qdG5cyDMOTKleZZrpyPQr0sYj+6q8BXLKyUuzoUEiFjXpESryjaPhntT9uw1pD+3hIR/3hbuyeo4+INd1ctyPH1FXpy+hcK0MDM/jZmUhihwMHz4kkyHksUZGh/iYj0VqmKyQ3gq2WbAYWGMNiC8ztoqi4DH8KIvHzJ0rRqEFyZrdJ4RKPw1wjm5w5S/BUkc+5Jt7D3rkndn5UdcKcfMxiHYKHBzrLFLNG6nhvKykc1O8uoNZytfTNVSu0CNp8kGKXcKiOVb9ib903/7RP4T92/ynTgatXYZWVNcmZYjCvGbSIyH94EcPOt00+jFpobDVJU9LUBzz5+lCSVExJuWa9+IGtx48KckcEmN1BBAl46G4XXzp8XZHB5MwIvuvYniWB187cannscEPFpb7puOJJvxqCUMMLihJ9Y/C/aL7fl0MrG8ijs5Ou/HoSfMWb/FQktdAKgKpnjmbErGPliGv8bcfYW9zQFjwcO6ooDINqIR9qxAJIPasffUfnXM9GpNvPZ8tqYbb5/cvfwyw8iYJQ5BVnZo7G9kaxseh3t6radNQ5Pc0CapWfPKC2fyq0Eig3IF9BcCxvqeVcusuhOqUY8/blL7vo9OuDUk2VvYybdnlABNxewt0Xr61w6Cxxnws5X+fqb3LMS5DFAnd+VraBhb/wB16y1MXLY+JeE/+5Ob02ue19ARgpFS/wBoBEtz3pASvhutwA8K5aWoL+Mvj931+j6O65Sm/wCC/h9l3+q7AeW5RFDiO2+1Rnootz3tOJ/EazrhRXJS3rt/1N7J32QcfTfS/oH1QvMjQoUUHvuQUVh0Cn5vOttrnbGVawl2+s/THn7nNuUKpRseX4XePrnx9hnOcO/2hZJI2mw4S24o3tx7/OY/v/W1dU092WsotprI+g4Re2ee/de2fBXNq8uw+MkRhio4ii7u4wC21J1U2IOtUnsk+zo0/r0riDabznv+qCo+zDDrEn7aVE3UaFSXuBod9fl16m1S9m3C5f0KRV6s3ze2LfO7r9n2cY3FNBHD2zXxIAbdUbzG3UL7E8ONbQztW7s5baVZZKVKxDPb4RbsNMHRWHBgD78qucTHaAVAfKXxDz/7dmE0wN0U9lHzHZxkgEeBJZv8VelRDbEykyvBq6slDoPU5GDtXpkjB7eoyDwiqkngHSnQSyTsPl0rcENYy1Nce2bw01kukH8nyAg70ntXmanXqSxA9HT6LbzIP7oUaV5TTlyz0EsEbETUSLpECaapLqIPklLGygknkNTUlsFm+Hby4PGxyMbJJaORf3XNgx6brWPletKrUng4NXBSifQFdx4xlWeTrLmE8rnuwgJfkAgu3+omto8RyZS5eEG8hwRP/UTD9o62VT/2o+IQfvHQsevlXFZPc8nZCG1YC5ew3rcKpkulyVbMH32PTXjWLWTpTSQLmwu/xHD8qjBJBxkGp7oYEaqdQfHXnTJVVorWP2Yw0x+R4H/dHdP+E6H0rWN0l2ZS08X0Bsd8P501V0Yeob2rT8wvYw/Ly8MDnZ2UH5lBHjrT8zEn8tMfTJZgAN5dNR60/NRK/lZi/saWwBNwDewK8/Wp/MwH5WZ0Moe1jv2vewKcfep/Mw9yPy0/YiYrJ5TwVj5lf0NPzEPcfl7PYaGUS21Q/Sp9ev3HoWexrP8A+O+JkilxWHkBCuqyKD+JCVa3mGX/ACirRnGXTKuEo9o3KrlTl2ABJ4AXPpQFV2bQuzSNxdi3ub2oC1gUBiO3iSNjJrf/ANNeWlhb6VK46PndS4q6e73L3sEXfL+zB7ySMvHkbMB7N9K4NVRbKiUIPn+6PY/CLY7OfDf+yxPLGYzGwKAqQRunmLGxtrVFdX6eyUXHjGMPH7o9FwluynkE5Xl0MLl0eSRyLX3SdB4AADjWdSpr+RNv7P8A0Wlvl3j9ybjsTZkaX9mgNxcjeJ99BV3TffZFut7Y88cvP1x1+hlO+miL3TSb454C0GIRxdWDDwNd0bIybSfK7XlfddlMcJ+DjGYNZEZCOPMcQeRHiKi2qNkHF+S9Vsq5qS8EfKcUzAxyf3kejfvDk48DWWmtk81z+aPf19n+ptqaorE4fLLr6fQ6znMRBGXtdj3UXmznRVHrW857VkrpqHdPb0u2/ZeWM5JlnZITJZpZDvyN1Y8h+6BoKiuG1c9+S2qvVk/g4iuEvp/t+SbiMQkS3dlRepIUfWtDCFc5vEVkpeMxazYppcIRM3Z7sqkhRujgUJ1v6Wq8qpxWXFo7KrqZUumc1lPKw8v9UiwbJ4ovEysrqY3Is4sbGzC3IjUi46VQ5LIqL4af2DdDMrnxDzI4fLsVIps/ZMqHnvSdwEeI3r+lWistEM+WY8C1uFehGSRkzo4F+lab0QcnBv0qN4OfszdKneBdi3Q03gfwWCeRwgGpNUsuUIuTLQg5PCLhBl0WG5bz8ya8G/XWWvC4R7um0MIrLJUePvyArl5fZ3enGPR2+YAVZEOJAmzbW1TklQI0uPvUZLKI5Flc0lrjcB5njbypL4VyVjZFvEeSy5ZkyxjujzJ4n1rPLkHz2TJ8KLW51K4ZlOPBrWQ4ztcPE5OpQX8xofqK9SLykzwbI7ZNGQ4XG3mS+vb4p2PkN6Q/XdrS+W2GClMczNH39F8a4mdaAG0uZMp3VOgrKc3ng3rrTRX8Ti2QKw1vUZJSJmXZik4IU2YfMh0bztzHiKsUaaOpsNbWowWyCMepB141GC/gjSzm1+ntTCCAOOe7k+/nWU+yYjQNVLHQNAI1APDQHBoCxfDGfczOH99XT3Xe/wBtdOneJnNqF8JvdegcBAz193Dyn9wj/Np+tAQtnIrIKAfzfOlhZY1UyTP8ka8fNj91fHwNZWWqLwuW/By36pVtQisyfS/37IzTbXAzxzvPMq7sgXVD3QwBuupvcADXnWkG8c9nkauqxS3Txz7dEjYR0aWSOQuAy7y7juneU6/KRfQ/SlsE1ljRRjKTjLP6Nr+zLPnckuCQTwzO6BgGimO+Df8AC3EfWuSxyqW6L/RnZqHZpo+pCTa9nz+z7DcO0eFZQTPECQDYutxcXsdeIrZXV+6OxaulrO5fuUbP8a0mIc74ZQbIVN13eVrV9PpYKNSwsHzets9W5vOV49sBnZPGQiJ+3liXv3QFwHAsL87i5rxPxV6ay3nGV2/P7nq/hWoVNTjKaXPCz/gPw4osQIZO0Uj5jZgPJhxrhqrcXlTbX15/r2eyrY2R3LH3RKGXi+8zMWta4sunTTW3rW21Z3Y5J3PG3PB5LlisQbtdTdSTex6i9S0mFOUU0n32Q8w7UFVaYomt3VV3rebXC262qTSqcYvmOX4zn/HYC2liw/2WXsJY3mK/M8geRhe7KpY6Ei+gtXRp0o2JyRbVx1dlUoqLX0SwjNMLi3R1dG3WBFjewHn4db17c0pRafR8vBuDTXBsez+OjeWQJIj91Sdxgw4kX05a1864tPk+icJJJtdh+oKlI+LY3sGsf45lv/hBb9KldgzfD5ELcK1UyuDs5D4U3k4OGyEdKbyMDTZD4VO8YG2yHwpvGBzBZV2bhrVnZ8cWjSt7ZJg/N7q5Fjc15DjteD6OqSlFMcwGTzy/LGQOp0raFTkY26qEfqHMHsk33zXTGpI4LNXKXQ9mGxUcg+Yq3UVMq1IrXq5wOMu2Rhg/aMxkK6i9raVn6cYLLLy1dlr2rjJPhQsxbd068vIeFefJuUtzPQio1xUUGMDkjSfNwNbQqb7KT1Kh0Tcx2SQQsysQ4BI6XA4GtZ6Zbcrs5o69ueGuAdkO0hjgROm99WY/rU12/Cil+n/iMo+Vm+LwYP3UnP8AiG4K69T8p5+n+Y1VX3o+PyiuN8o648MrGNkVjYn1rPCN1LAz9k5cqYIcsgvNssvYoSGXUMpswPnUZaLReSPgNo54briUMicpEHeH8QHHzFXyiHFo7nzSGZiUcHw4H2NQPA2XB7vKq+SECUyWd3IjjZxf5hYLr1J4Gp9OUnwiJWRj2wvg9ip2+d0Qee8fp/OrrTvyYvVRXQah2EhCnelkLW0I3QAetra+9aLTR9zL81Lwio51k8uFazi6n5XF90/yPhXNZW4dnXXap9AzerM0PCf+a0Ab+HgP9qYT+N//AKnroo+ZGF3ys+h67zgBu0Y/6aXyH/kKA4yH5BQArOMunixYxcKCUbu6yXswHA7t65bITjZ6kefoeXqKLoaj161u4w15/QE7b5gs+FYGCdHVg3fjYKBwa7WtwJrSu1OWMNfoZam5WV42yT+qf9ypbHiY4mMwx9oyAllLBRu23TcnzFbzbUeFk5dNGz1VKtZNJjyGSd1kxjKQhukMd+zB6sTq5rmVLk82P9PB6i0srJKV7zjpLr/0422xXZRKqAAyEgkAX3QNbe4r1tBTGc3Jrox/FLXXWox/m/sZ9JEr9fMEj6ivafJ4Ck0P5e/Y6oSLcDe//uodcJLEkmSrZp7ovDL5keJmmHbqkYUi1gxLEjRriwA8q+e1FXpWOJ9Ro75XV72lj6BRM3TeKMCHAuVtci/Os3CSipNcM6FZBycE+V4OcVnsUe7vGxZgq3FrseAHjSMJS6WSZTjHtkPOZZQhmKpuRgsyuxW6qLmxAOunOrVxUpbWTKSim2ZFnWbyYpi0hOp0UaKo5AD9a9yFUIR2pHhyunN7mwXHhwvC/qSattSKuTZoHwhxbGWeMm6rGGXwu2oB6V5muisqR6Ojk8OL6NQrgO4p3xLW8UH/AM3+xqlAA4WMbtWJHuyFAedgKgHBw4oMHcEMTEgMCRxAquScD74FCOFAMDLYgblQT1NV2rOS/qSxgkb1tBViuRqSWgI0k9QSCMwzeIER9oN52AAGp1PPpWFz+Fo6dNB71ItceA3d3TnWO3k3hZnIeh0HStkc7w2DNoM3WKNhe7EEBeevPyqlliivqbUadzefBnawHxrnjF4Oqc1uYATNFw+ZSwyd1o8VKik8N13O7ryuNw16NvxRx7Hi1cSNSw0hCkDnXHg7UAcThjvE8RVMYNdyYxC7xG47yHip4j+E8qkrhMmgpILofMHQjzFSOUDcXHpwqGjSLAmJyxH1HdccGXjRcESwxrDMyaSkeDcAf5GrLBXpZLfkrbga51NvYX1/P2retPGTivmpNYDAxI8fQXrUwH45gedAdTIrqVYBlOhB1BqHyE8dFF2g2KK3fDbzLxMd7sP4T94eHHzrmsofcTsq1CfEinspGhBBHEHQjzFcp1l4+E+SO2NSdhZURyvUkjdv5a11aePOTm1D+HBt1dhxETNYt6GReqNbztcUBA2dkug8qAm5rmkWHTflaw5DizHoo50Mrr4VRzNgDHfa8bDIAiwQsjABxvSsLaacEv71Jxyd98Xwox+vLf8AozjY9Q2KjVndA4Kko241924F/MVZ9Hm6ZJ2JNtZ9uDSGyKRdcPjZg3ISESKfPSqnpvTyXMLGvvyitY6bE42QQOqidAyG2i62vIfC1uH616WjthXVJt8nmXetqLo1yXK/7Ixm+WfZpOxDFgqLYkAcugrt0k99Sf3OfW1+nc45yDYY3aYgHQQs9v4DqR6H6VrKe2Sz54M6698Hjtc/oWXZXPOwSZDqTZo16ue6R/4mubVab1ZRf7/Y69FrPQrlHt+F9ei45Fl5iQlzeWQ7znxPLyFeZqblZLEflXCPZ0endUMy5k+W/r/4OZ3la4mF4n+8NDzVh8rDyNZVWOuSkje2tWRcWZ3tLtJJ9iOEl0xAkEb/AL0a6hwfGwFelVRH1fUj8va+/sefbfL0vTl83T+3uUfFYdlED8FkMlvER7oJ8rsR/hNdTlme1eOzmUcQ3P8AQk5XB2k8SXtvSot+l2GutTY9sG/oRWszS+qNH+HGzjYSbFhjdboI26qSzHTkRcC1eNdapxjg9eqvbKT9y91zm5V/iJDfChvwSKfQ90/nQFVwUndFSSSVJqSR0RGoIOlgHOpGT2LDqlyqgX4mowMnZNAcEUBz2dTgDKbrEgMpI4gEEjzFQSey5Usg3WvbnY7v1FHFBSwNSbHYMQyFY07XcYo9ydxwLqxYnkbVjYo7Wkb12zUk37nWH2sheJAxIkAG8LG1xx151zeosHYtPJSfscYraYEWVvYG/vVZWN9G0KYp5YFnxd7kC1+Z1NZI2lN4LVsvs+JcLG7cW3j6b7W+lq7q4fCjybrGpsrHxB2CWbMXlLlVmVW0F+8o3W19Fq8oZ8nPGeF0WDL8I8SBWJewtvEam3W3OspVvwbxsT7BWNBueR6j9aywb8DMc44Pp+9yPmOVBgiyQ2O8h8ipqME5I2PzC4sygkX4aH2qSegPNnMam261/Cxq6jko5pdnkM5kNyht0NWjDHZlO3Kwg3hJt0a8OR/D4fw/0pJyUsoxSTWApCN62p/T+tbZM2SMOd03BJ9gvsBr71JULYViw1BHmCAfK9ASgtAVvaDLsLI4kdAXU6kaBvB/xCua7Y39TtojNLnotXw/TfEk1tCQi9O7qbeHy+xrWnrJnqO8FvrY5xUBXcnHZSPH+FiB5cvpQAXCSjEZo3bcIt4RqeF1tbTrxPt0qfB48GrNY9/jot+L3iLCoPSeSjQ7BOMSsqyBUD79rd697kX4Wq2TjWjSnvRb8ZiIsLHvyuFA9yeijmag6bLI1R3TeAFsjg5JsRLjZFKB7iNTxINhfysAPHWhy6SEp2SvksZ6BXxHk3JS6kEiG9uOq72ht4V7OhbVL+7OD8SSlqIr3S/uQNncSkeLjeQgJuupJ1FmHhW+qrlOvEezn0Nsa7Mz68li2Ty2Fp3kU91D+zViC38RHGw5f0rl1ttka1B9vt+Psdf4dRVK1zXS+VPv7/6LtXkHvioChfE/KI2RcRvBZFsGFwpdL8r8WH616Ghskns8f2ODW1prf5/uU3bPGYeRsKuGN44oCtje4LNcg3Gp01Irr08JxcnPts5r5waiodJELY2UHGQliAFkbUmw7oNuPO4pqG/SkRRFerE3DKo7R35sS3vw+gFeIeyTKAg55gu3w8sXNkIH8XFfqBQGTYad9whdHAIseRHX1oWIK5rmKnSJX9P5GoyxhBzJ8TjXN54o416Anf8AYE2qy3EcE3Oc5iwqb0zEdABdvapbwEmDso2xwuJNkcg/viw9+FV3onaw8hvwN/KrFR8w7urm3h97+lVckiyTZWtocc7AxxkRrzP3qzlYb10ORTsLhPszs8Mr77KQTpbXXhbrWTuwzq/J5j9Sdg8TMNXkZ/DW1VlfnoiOjx8zJOKxs0g3XY7n4RoPXrWMpSfZ1V11w67IiWHE1mbNjoxKDnUlTmTHAkItyzEKo6ljYD3NWUeSk3hZN1yvCCGGOMfcRV9hrXopYWDxJPLbIG0+B7SMOB3ozvDy+8PbX0qSpDwADqKYAsVlCNqyA+POq7U/BZTa6YJxOy0Tcm9Gb+dR6cfYv60/cgR7HxobgsP8TflenpxHqy9xvF7Ko3G59anYiHbJkWPY9F4LTYV3slx5AqjUAU2ojczr+yR90i3W1/bWmCMj0WVLzufM2HsLVIJkODA4ADyqMECkwTE+HiQPa361IIONzURrZj72v62Nq57bF0jsool8zKRm2atKwSMbzMwVVHEsxsB71zpNs7mlBZZtuz2VjC4eKEfcXU9WOrH3JrvjHasHkTluk2EasVFQATOotyRJRwPdb/af09qAhZts0mJImjcxTC3eHAkcCRxB8RU5OLUaKNst8XiQ0kOax6BoJR1e4P0tTgy2a2PCcX9xz7NmkmjSwQjqilj/AKqcFlDWS+aUV9l/sdw2ysSHtsTI07qL70p7i21uF4e9Sst4RaOjrg/Ute5ry/H6DIxM2NYrETFAuhYaMfD25cudei4V6WKclum/HhHJG23Wyag9ta8+WV/bnJ44VjEd++kgYk3JNhYn3NdGkvnapbv+7OTXaaFDhsXvn69AfZhwZsKSAQSLg6jvJatr+aX9jHTJLUpP3/2X/HbOxyDeiHZSDUFdBfxH6ivMq1c4cS5Xsz17tBXZzH4Ze6PdmM3dy0M394nPmQNCD4jrzq2s08YpWV9MjQaqc26rfmR5trtAcHCNyxlkJCX1AtxYjna49SKx0tHqy56R1am7048dsE5LskGAnxpaaVhfdYndW+oBHM/TwrazUtfDXwjOvTr5rOWU74jIi4wKiqqrCgsoAFyWPKunRtuGX7nNq8b8L2BmwOVJi8QInXeQq7HiLd7jcedV1FrhXmL5yWorU7MSXGDe40CgACwAAA8BoK8g9U6oBUBl21mAOGxZIHcm769N776++v8AioWQPxmMljjLxLvMPu24j0qOUT2CcFtTjZXKrht0dSrWHmWsKlyfghRQUky8TNv4gB26HVR6cKpz5LHYyyK1hEg8lA/KjJIEuSuDeKVltyuf0quCQ99ofcCk963ebmTzteo2lkQHwIPG9R6aNVdNHC4BB92myId9j8nXYKOVMIrvk/J5LhwwqHFMRlJArFZRfhWUqjqhqPcFS4Fk4is9jR0K2LLJ8M8k+0YsSsO5h7N4GT7g9Pm9BW1MMvJy6u3EcLybRXWeYKgK5JB9nlsP7ttV8Oq1JAVQ3FAculMAYe3QnyFANMnQVAGGThr7W1qQJoL8qAakhA+8BQga30HU/T86A833t3VA+v14UAMz/HNGhF+I8NPbSue6TXB3aSEXy+zN80xh1Jb3rnUT0HNIuPwj2bLt9tlUhRcQAj5jwaW3TkPU9L9NcMcnn6m7d8KNYrY4xUAqAbxEIdSrcCLUAIwEpiYxvxHA9RyNAGlN6A9oAJti5GGa3NlB8r12/h6TuWfqed+KtrTPH0OtlSv2VN3xv/FfWq61P15ZJ/D3H8tHb/zI20mUjEAA3BBuCPGlF0q+Yk6iiNySkBMk2NMToe0uEtugjXTQXNaz1Tdewxr0UY2+oXYWRSWIAAuSeFhXFzJ4R6HEVmXRVtnAZsZLMBZdf9WgHnYXr1NX/D08a32eNoM3aqdy6IPxTwbEQTAXVCyt0G8VKk/5bVl+HyWZQfk7tfF/DP2Lfl2MTEQrKhBDD2PMHxBrinF1ycWdcJKcVJFJ2z2T7eQSiTdIFjpe4HD11rop1DrTRhbQptMM7A7JJgY2bUySWuWtdVHBR+Z/pXPbbKeE/BvXUoZa8lsrI1FQCoAVtJlAxUJTg47yHow4eh4UBn2XTAkxv3ZFNmQkBgR1FSmmWC64b/lxU8EnhgUcdPUVHBI32kG8E7RN48BvC5qOASv7PFME5F/ZlRgnI3Ll1qjaTkZ+w1G0nI22BqNhORlsGelRtZOSNNhGFQ4stwCsRBK7LGilmc2A8T+Q8ajaydySyavszkq4OBYl1PzO34nNrn6ADwAraKwjknJyeWFakqKgGsVh1kUqwuD7jxHjQAJXeBtyQ6H5W5Efz8KsQEU7w0FCDp1Fu8f0oCMd1dQCf+eNQBtiSe6o8+NANOrfeIHr+goBtkHib+n9aA4JI4KB1019zQDbAn5ifXh52oCPisCJEKsoKkc/61DWS6k10D8u2FgmcM8SiMcerEch4dTUbUS5yfk0GKMKAqgAAWAGgAHAAVJU7oBUAqAVARMwwQkHRh8rdPA+FARcFjCDuOLMP+XHUUAUVr0A1i8MsiMjC6sLH/nWrQm4SUo9opZXGyLhLplQGFxOBYmMdpEeOlwfMDVT4jSvX9WjVRSnxI8L0dTopN1rdH/v2f1RLTbGH/uRup9D/Ksn+G2fytM2X4tV/PFpnjbZRHSOKRz5AfleoX4dP+eSQf4rW/8A5xbODh8Xjf7wdjF04X9OJPnYVf1NPpvk+KXv/wB/gq6tXrH/ABPgh7f9/n9iy5fgUhQIgsPqT1J615ttsrJbpHr00wphsguDvF4ZZUZHUMrCxB5g1SMnF5RpKKksMoGLybF5czSYJu0iOpiaxPqNN7zFj516K1FV6xasP3OB0W0vNXK9iz7PNLiEWbEQ9keKxk3PgxHLyNcVqjGWIvKOutylHMlgPVkaioBUAqAVAUjb3Y37R/1OGVRiVWxB0EqrwU66OOR9DytDWSU8GYrnGIUlWVFZdGBVgQehBOhqNhfccYvNcQwNmQeQP86bBuKTiocQJxIxJYG4I/SrOHBXPJa8u24xMVgXDC/yuLH3qvxItwaVh9poxCsjlVJGvf5+AvUb37E4OMPnmJkG/Hh45EPDcmTf9msPrWq5K5C+AxTuO/A0Z6MUP1UmpwTklNEDxoNxyYBUYJ3EaeIXsBcnQAcSaYG4O5Fkoi/aMB2hH+UdB49TVSkpZDNCoqAVAKgG54FcbrC4/wCe1ABMRgpYvkJdP9QHpx9KnJGDnD4tG4tr/wA61JBIWcfdHvr9KATPfW/pw4+FANFdeR8KA7GFPl4mgE0aj52v5f8AL0BGfFi+7Gtz0sSagErC5W7nemNhyQf7iPyFQWDKrYWGgoD2gFQCoBUAqAVAR8XhFkGvEcCOIoCDvSQ/N3l/EP1HKgJsGMVudASA1ANvh0PFVPmAalSa6ZVxi+0dJCq8FA8gBRtvslRS6R3UEnDSAUBFkxdzZBc+FAdQ4TXec3PIch/OgJdAKgFQCoBUAqAVAVfazYfD44iRgUlAtvqSN4dHA0bz4irRlggrH/6Vh4TuzQnwbeYqfI1opkYAG0Wwx3g2EN1tqjNex8CaunF9jkF5fs/NAxeTA/aP3CRbz42rJpp8F1guWSQ4efuyZY0J8VG77qajD8ofqG8JsphIjeOAIf3Wcf7qfoRlhJsKtrDT1N/rUjI267vGx+hpknI0mHM/dRTa+pOij1/lUZGQ5lmVLDr8z82P5AchVWyAhUAVAKgFQCoBUAqAiYvLY5NWXX8Q0PuOPrQA98lZfkk06MP1FTkjBHmDRfNY+R/oKDBGGcngqgVJBMiill13gB5n8gKgnBKhyUffcnwGgpkYCMGGVPlUD8/eoJHaAVAKgFQCoBUAqAVAKgFQESXL0OoG6eq6fThQDJwsi8HB89PyoBh8c6mxt6UBymaE8BQElBI3NQPU/pQDq4H8bFvDgPpQEqOMKLAADwoDqgFQCoBUAqAVAKgFQCoDl0BFiAR0OooAZPkUZ1S6Hw1Hsf0qckYIcmVypwdSPG4P5Gp3DBAfGsvG3pUg7hxbNwt60AQjy2VuLqPK5/lUZBMgyeMatdz48PYfrUZJCCqBoNBUA9oBUAqAV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6983" name="AutoShape 7" descr="data:image/jpeg;base64,/9j/4AAQSkZJRgABAQAAAQABAAD/2wCEAAkGBxQSEhQUExMWFhUWFBgYGBcXGBcWFRoYFRcYFxcXGBcYHSggGRolHBUXIjIiJSkrLi4uFx8zODMsNygtLisBCgoKDg0OGhAQGiwkHyQsLCwsLCwsLCwsLCwsLCwsLCwsLCwsLCwsLCwsLCwsLCwsLCwsLCwsLCwsLCwsLCwsLP/AABEIAHYBgwMBEQACEQEDEQH/xAAcAAABBQEBAQAAAAAAAAAAAAAFAAMEBgcCAQj/xABDEAACAQIDBQYDBQUHBAIDAAABAgMAEQQFIQYSMUFREyJhcYGRBzKhFEJSscEjYnLR4RUzgpKiwvAkQ7Lxc7MIFlP/xAAaAQEAAwEBAQAAAAAAAAAAAAAAAQIDBAUG/8QAMBEAAgIBBAECBAQHAQEAAAAAAAECAxEEEiExQRNRIjJhcQUUgZEjQqGxwdHw4TP/2gAMAwEAAhEDEQA/ANxoBUAqAZxeKSJGeR1RFFyzEKoHiTQGWbUfHDDQkphIjiGH3yeziHloWf2A8aAzbOPivmeIJtOIV17sKhdD+8bt9aEZKxi88xUn95ip3/ilkb82oBZfiZDvftHvprvtf86lEE3CbRYyJu5jMQg8JXI/yk2NBkt+TfGDHQbvaSJiBrvCRQreFnS35GpwRuNL2W+LuBxZVJT9mlNu7Ibx36LLYD3AqGsFk8mgg3qCT2gFQCoBUAqAVAKgFQEfHY6OFd6Rgo8eJ8AOZoCu4jal3NsPFp+N/wBEH6n0oCMYsXL88zDwTuD6a0B6NnWPzO582Y/maA9GzNuBI8iRQHMGClFzFiHNjbRywB6WJIqkJxn8ryWlCUfmWCTHm2Ji+dVlH+VvcafSrlQvl2eRSnduVf8AC2h9OR9KAJ0AqAVAKgFQCoBUAqAVAAtpdrsJgBfESgMRcRjvSN5KNbeJ0q0YOXRDeDL86+Ms8lxhYFiXk8p7Rz47gsq+V2rqjpfdlXIp2P2qzCc9/GTeSMYh5fs7fWt46eK8FdwKk7Vvmlkb+J3b8zWnoojI2plXVZZFt+F3X8jUOpDcEsDtjmOHN0xkxHSRu1Hl+0ubeRrN6eL8E7mXXIvjbMhC4zDrIvOSI7jjx7NtG9xWEtN7FlM1bZvarC49d7DShiPmQ92Rf4kOormlBx7LZDVVJFQCoBUAqAVAVbb3biDK4d+Tvyt/dxKbMx6sfuL4n0vQHzXtftlisyfexD9wG6RLcRr5LzNuZuaEAEUIOxQHpoDrCy7rUQJO/aQaKb8N7gKYyM4JXbPfd3o171r7ot5+VFBZwHN4yMYmVnIu6jungAOHKm1ZG5lt2J+JGIy1lRmM+GsLxMdV/wDjb7vkdNOXGpwMn0Ts7n0GOhWfDuGQ8fxKeasOTDpUFgnQCoBUAqAVAKgAOebQdmeyiAeXn+FPPqfCgBeDyZ5W7SZi7HmeXgByFAE8YUwwXu3JvYcOFv51w63WPT7Uo5ybVVb88hPLJ1ljVwtr8vLSuii1W1qaWMlJx2ywS7VsUIGdZikEZMl7N3QBxNxyrn1N8KofF54OjTUTtn8PjkpGzeaR4eViwbdayg6aC/FgOJ/rXj6S+FE/OHx9j2tXp53wSWMrk0BoFYedfQHzvQKzHI1ccKAqy7ejCTmCXekjU7pk4lD+bAc+fnWTtSeDsjopyr3/ANDQcNOsiq6MGVhcMDcEHmDWpyNNPDHKECoBUAqAVAeE0BjnxD+Lm6Ww+XkEi4fEcQD0iHAn946dL101UN8so5YMgaZndnkYu7G7MxJYnqSeNd8a0jNyJUUgrVIglI9WA6KA8aoBGlUUBGeMVVoHEDvE6yROySIbq6mzA+BFZyrTRKZsnw7+LPasuHx5VXJASfgjE6BZBwVv3uB8OfBbRt5RqpGuVzFhUAqAVAVX4h7axZXh+0azzPcQxX1ZhxJ6Itxc+IHOgMMyLOP7TeRMWd+d7kX07VTqY1/C6/d9qpJY5JTzwVPaDJmwsm6TvIwvG9rby+PRhwI5VZPJVoGipIOhQHVAeIutAeyPe1xflxtQEqJu6bRLoQCSSePDSmH7jKO4Sd4EIg00vdhp+VMDI/IHupO4N8XFlHKpcSNwR2Y2uny2dZ4n397SWI6K6qeBtwOps1tL8+FMYJTbPqHZ/Oosbh48RA29G4uOoPNWHJgdCKgsEaAVAKgFQADaPOCh7GH+8Yan8APP+I8vegAGR4zDLMISx7Rn3dQbFv4qx9eG7b5ORa6p2+lnnovccYFbHWVfavHXPZ6WB46X4cieHGvB1+pm7HXxhHbRBY3eSLs5mxWZImYlWFgDwHS3rp61Gg1EozUW/hfH6k31pxyuy6175wlW2pw7TTxR2O4I5HJ5XA6+YHvXm6uDsvhFrhJs9PRzVdEpJ8tpFVyDCCd+zPFo2sejWuD715ulgrJ7X5TPT1VjrhvXho0PIVkEEYlXddRukXv8psD7V7um3qpKa5R4OqcHa3B8Ml4liEYqN5gpIXqQNB6mtn0YxSckn0YztPkzQRwdqP20vaySczclLL6a+pNcM4uKWez6PT2RulPb8qwl/UJ7F5hLgWw62ZsNiFYsNSI3Vjd16AjduOfHjXRW2sfU83VwjLe/MX+6NXVgQCNQeBrc8w9oBUAqAVAYb8XviCZWfA4Vv2Yus8gPzngYlt90cCefDlr2UU5+JlJSMpEVq9CMcGOTw6VYHqyVGQSY56ZJJcc1TkDpkoCPIaAjs1QDy96hslLI8mXM/KuW2+ETeFEpGxfCza949zB4p7jRYZGOo5CJiePgfTpXlytjKRvOhxWTWKsYCoBnGYpIo3kkYKiKWYngAouTQHyRt1tNJmOLfEOCq/LEh+5GD3R5nifE0IAMchUhlJDAggjQgjUEHrQGnYTFxZthXEtllTWWw1VuAxKDoeDr61m/hZbtGc5lgJMPI0Ugsy+oI5Mp5qRqDWieSpHBoQOUAozYg0A9g44mciWQotuKrvG/S1Q210SkGUwOCvbtsSTpwRR5carmXsS1EdigwNwAmKcm4GqAkjjyqy3+xD2+43M+FB7kE3Hd77g9704U+PoLYRdop4u6kcHZsp7x3t64twphp8kJp9Fr+Cu2P2HF/Z5Gth8SwGvBJTor+F9FPp0qST6WoSKgFQELOMwEETPxPBR1Y8BQADZ/LySZH1Zjck8yaAom0z/Z8wLwneCSB+8LKJBruixuRfyry7XGNjcT5vUSrhqG4PlPP6ms5JmAxEEco031BIHI8x716Nct0Uz36bPUgp+5Udq8FIXZyhCh1a/I94Wsa8HU02K2c2uD0q5rakObM5fFO7Fr70ZUqQbEa6jxGgq+gpha2peMNE3zccYLxXvHCNzOADvEAeJt+dVlJJcvBaKbfCMw2QlCY0XIAsNSbDg4/SvB0clGyLb9z6HWxcqpJfQ1FJAwuCCOoNxXvxkpLKZ864uLw0eswAuTYVISb4RlfxXxaPNh9x1YBTfdINruNDbyrjvkm1g938NrlCD3Jrldlu2ZhR8DCoZSRGLgEEgnqOVdFTWxHm66MlfJteSZkk5RjA3DinlzX9fetDjDdAKgFQGf/GLbD7Dheyia2IxAKqRxRODyeB1sPE+FbU17pFZPCPnWHSvVhHBix7erQqcsKgkaK1Vg9VqqSPxyVIHxLU5ByXvwo3glLITwGSs+p4V52o18YcI7qdG5cyDMOTKleZZrpyPQr0sYj+6q8BXLKyUuzoUEiFjXpESryjaPhntT9uw1pD+3hIR/3hbuyeo4+INd1ctyPH1FXpy+hcK0MDM/jZmUhihwMHz4kkyHksUZGh/iYj0VqmKyQ3gq2WbAYWGMNiC8ztoqi4DH8KIvHzJ0rRqEFyZrdJ4RKPw1wjm5w5S/BUkc+5Jt7D3rkndn5UdcKcfMxiHYKHBzrLFLNG6nhvKykc1O8uoNZytfTNVSu0CNp8kGKXcKiOVb9ib903/7RP4T92/ynTgatXYZWVNcmZYjCvGbSIyH94EcPOt00+jFpobDVJU9LUBzz5+lCSVExJuWa9+IGtx48KckcEmN1BBAl46G4XXzp8XZHB5MwIvuvYniWB187cannscEPFpb7puOJJvxqCUMMLihJ9Y/C/aL7fl0MrG8ijs5Ou/HoSfMWb/FQktdAKgKpnjmbErGPliGv8bcfYW9zQFjwcO6ooDINqIR9qxAJIPasffUfnXM9GpNvPZ8tqYbb5/cvfwyw8iYJQ5BVnZo7G9kaxseh3t6radNQ5Pc0CapWfPKC2fyq0Eig3IF9BcCxvqeVcusuhOqUY8/blL7vo9OuDUk2VvYybdnlABNxewt0Xr61w6Cxxnws5X+fqb3LMS5DFAnd+VraBhb/wB16y1MXLY+JeE/+5Ob02ue19ARgpFS/wBoBEtz3pASvhutwA8K5aWoL+Mvj931+j6O65Sm/wCC/h9l3+q7AeW5RFDiO2+1Rnootz3tOJ/EazrhRXJS3rt/1N7J32QcfTfS/oH1QvMjQoUUHvuQUVh0Cn5vOttrnbGVawl2+s/THn7nNuUKpRseX4XePrnx9hnOcO/2hZJI2mw4S24o3tx7/OY/v/W1dU092WsotprI+g4Re2ee/de2fBXNq8uw+MkRhio4ii7u4wC21J1U2IOtUnsk+zo0/r0riDabznv+qCo+zDDrEn7aVE3UaFSXuBod9fl16m1S9m3C5f0KRV6s3ze2LfO7r9n2cY3FNBHD2zXxIAbdUbzG3UL7E8ONbQztW7s5baVZZKVKxDPb4RbsNMHRWHBgD78qucTHaAVAfKXxDz/7dmE0wN0U9lHzHZxkgEeBJZv8VelRDbEykyvBq6slDoPU5GDtXpkjB7eoyDwiqkngHSnQSyTsPl0rcENYy1Nce2bw01kukH8nyAg70ntXmanXqSxA9HT6LbzIP7oUaV5TTlyz0EsEbETUSLpECaapLqIPklLGygknkNTUlsFm+Hby4PGxyMbJJaORf3XNgx6brWPletKrUng4NXBSifQFdx4xlWeTrLmE8rnuwgJfkAgu3+omto8RyZS5eEG8hwRP/UTD9o62VT/2o+IQfvHQsevlXFZPc8nZCG1YC5ew3rcKpkulyVbMH32PTXjWLWTpTSQLmwu/xHD8qjBJBxkGp7oYEaqdQfHXnTJVVorWP2Yw0x+R4H/dHdP+E6H0rWN0l2ZS08X0Bsd8P501V0Yeob2rT8wvYw/Ly8MDnZ2UH5lBHjrT8zEn8tMfTJZgAN5dNR60/NRK/lZi/saWwBNwDewK8/Wp/MwH5WZ0Moe1jv2vewKcfep/Mw9yPy0/YiYrJ5TwVj5lf0NPzEPcfl7PYaGUS21Q/Sp9ev3HoWexrP8A+O+JkilxWHkBCuqyKD+JCVa3mGX/ACirRnGXTKuEo9o3KrlTl2ABJ4AXPpQFV2bQuzSNxdi3ub2oC1gUBiO3iSNjJrf/ANNeWlhb6VK46PndS4q6e73L3sEXfL+zB7ySMvHkbMB7N9K4NVRbKiUIPn+6PY/CLY7OfDf+yxPLGYzGwKAqQRunmLGxtrVFdX6eyUXHjGMPH7o9FwluynkE5Xl0MLl0eSRyLX3SdB4AADjWdSpr+RNv7P8A0Wlvl3j9ybjsTZkaX9mgNxcjeJ99BV3TffZFut7Y88cvP1x1+hlO+miL3TSb454C0GIRxdWDDwNd0bIybSfK7XlfddlMcJ+DjGYNZEZCOPMcQeRHiKi2qNkHF+S9Vsq5qS8EfKcUzAxyf3kejfvDk48DWWmtk81z+aPf19n+ptqaorE4fLLr6fQ6znMRBGXtdj3UXmznRVHrW857VkrpqHdPb0u2/ZeWM5JlnZITJZpZDvyN1Y8h+6BoKiuG1c9+S2qvVk/g4iuEvp/t+SbiMQkS3dlRepIUfWtDCFc5vEVkpeMxazYppcIRM3Z7sqkhRujgUJ1v6Wq8qpxWXFo7KrqZUumc1lPKw8v9UiwbJ4ovEysrqY3Is4sbGzC3IjUi46VQ5LIqL4af2DdDMrnxDzI4fLsVIps/ZMqHnvSdwEeI3r+lWistEM+WY8C1uFehGSRkzo4F+lab0QcnBv0qN4OfszdKneBdi3Q03gfwWCeRwgGpNUsuUIuTLQg5PCLhBl0WG5bz8ya8G/XWWvC4R7um0MIrLJUePvyArl5fZ3enGPR2+YAVZEOJAmzbW1TklQI0uPvUZLKI5Flc0lrjcB5njbypL4VyVjZFvEeSy5ZkyxjujzJ4n1rPLkHz2TJ8KLW51K4ZlOPBrWQ4ztcPE5OpQX8xofqK9SLykzwbI7ZNGQ4XG3mS+vb4p2PkN6Q/XdrS+W2GClMczNH39F8a4mdaAG0uZMp3VOgrKc3ng3rrTRX8Ti2QKw1vUZJSJmXZik4IU2YfMh0bztzHiKsUaaOpsNbWowWyCMepB141GC/gjSzm1+ntTCCAOOe7k+/nWU+yYjQNVLHQNAI1APDQHBoCxfDGfczOH99XT3Xe/wBtdOneJnNqF8JvdegcBAz193Dyn9wj/Np+tAQtnIrIKAfzfOlhZY1UyTP8ka8fNj91fHwNZWWqLwuW/By36pVtQisyfS/37IzTbXAzxzvPMq7sgXVD3QwBuupvcADXnWkG8c9nkauqxS3Txz7dEjYR0aWSOQuAy7y7juneU6/KRfQ/SlsE1ljRRjKTjLP6Nr+zLPnckuCQTwzO6BgGimO+Df8AC3EfWuSxyqW6L/RnZqHZpo+pCTa9nz+z7DcO0eFZQTPECQDYutxcXsdeIrZXV+6OxaulrO5fuUbP8a0mIc74ZQbIVN13eVrV9PpYKNSwsHzets9W5vOV49sBnZPGQiJ+3liXv3QFwHAsL87i5rxPxV6ay3nGV2/P7nq/hWoVNTjKaXPCz/gPw4osQIZO0Uj5jZgPJhxrhqrcXlTbX15/r2eyrY2R3LH3RKGXi+8zMWta4sunTTW3rW21Z3Y5J3PG3PB5LlisQbtdTdSTex6i9S0mFOUU0n32Q8w7UFVaYomt3VV3rebXC262qTSqcYvmOX4zn/HYC2liw/2WXsJY3mK/M8geRhe7KpY6Ei+gtXRp0o2JyRbVx1dlUoqLX0SwjNMLi3R1dG3WBFjewHn4db17c0pRafR8vBuDTXBsez+OjeWQJIj91Sdxgw4kX05a1864tPk+icJJJtdh+oKlI+LY3sGsf45lv/hBb9KldgzfD5ELcK1UyuDs5D4U3k4OGyEdKbyMDTZD4VO8YG2yHwpvGBzBZV2bhrVnZ8cWjSt7ZJg/N7q5Fjc15DjteD6OqSlFMcwGTzy/LGQOp0raFTkY26qEfqHMHsk33zXTGpI4LNXKXQ9mGxUcg+Yq3UVMq1IrXq5wOMu2Rhg/aMxkK6i9raVn6cYLLLy1dlr2rjJPhQsxbd068vIeFefJuUtzPQio1xUUGMDkjSfNwNbQqb7KT1Kh0Tcx2SQQsysQ4BI6XA4GtZ6Zbcrs5o69ueGuAdkO0hjgROm99WY/rU12/Cil+n/iMo+Vm+LwYP3UnP8AiG4K69T8p5+n+Y1VX3o+PyiuN8o648MrGNkVjYn1rPCN1LAz9k5cqYIcsgvNssvYoSGXUMpswPnUZaLReSPgNo54briUMicpEHeH8QHHzFXyiHFo7nzSGZiUcHw4H2NQPA2XB7vKq+SECUyWd3IjjZxf5hYLr1J4Gp9OUnwiJWRj2wvg9ip2+d0Qee8fp/OrrTvyYvVRXQah2EhCnelkLW0I3QAetra+9aLTR9zL81Lwio51k8uFazi6n5XF90/yPhXNZW4dnXXap9AzerM0PCf+a0Ab+HgP9qYT+N//AKnroo+ZGF3ys+h67zgBu0Y/6aXyH/kKA4yH5BQArOMunixYxcKCUbu6yXswHA7t65bITjZ6kefoeXqKLoaj161u4w15/QE7b5gs+FYGCdHVg3fjYKBwa7WtwJrSu1OWMNfoZam5WV42yT+qf9ypbHiY4mMwx9oyAllLBRu23TcnzFbzbUeFk5dNGz1VKtZNJjyGSd1kxjKQhukMd+zB6sTq5rmVLk82P9PB6i0srJKV7zjpLr/0422xXZRKqAAyEgkAX3QNbe4r1tBTGc3Jrox/FLXXWox/m/sZ9JEr9fMEj6ivafJ4Ck0P5e/Y6oSLcDe//uodcJLEkmSrZp7ovDL5keJmmHbqkYUi1gxLEjRriwA8q+e1FXpWOJ9Ro75XV72lj6BRM3TeKMCHAuVtci/Os3CSipNcM6FZBycE+V4OcVnsUe7vGxZgq3FrseAHjSMJS6WSZTjHtkPOZZQhmKpuRgsyuxW6qLmxAOunOrVxUpbWTKSim2ZFnWbyYpi0hOp0UaKo5AD9a9yFUIR2pHhyunN7mwXHhwvC/qSattSKuTZoHwhxbGWeMm6rGGXwu2oB6V5muisqR6Ojk8OL6NQrgO4p3xLW8UH/AM3+xqlAA4WMbtWJHuyFAedgKgHBw4oMHcEMTEgMCRxAquScD74FCOFAMDLYgblQT1NV2rOS/qSxgkb1tBViuRqSWgI0k9QSCMwzeIER9oN52AAGp1PPpWFz+Fo6dNB71ItceA3d3TnWO3k3hZnIeh0HStkc7w2DNoM3WKNhe7EEBeevPyqlliivqbUadzefBnawHxrnjF4Oqc1uYATNFw+ZSwyd1o8VKik8N13O7ryuNw16NvxRx7Hi1cSNSw0hCkDnXHg7UAcThjvE8RVMYNdyYxC7xG47yHip4j+E8qkrhMmgpILofMHQjzFSOUDcXHpwqGjSLAmJyxH1HdccGXjRcESwxrDMyaSkeDcAf5GrLBXpZLfkrbga51NvYX1/P2retPGTivmpNYDAxI8fQXrUwH45gedAdTIrqVYBlOhB1BqHyE8dFF2g2KK3fDbzLxMd7sP4T94eHHzrmsofcTsq1CfEinspGhBBHEHQjzFcp1l4+E+SO2NSdhZURyvUkjdv5a11aePOTm1D+HBt1dhxETNYt6GReqNbztcUBA2dkug8qAm5rmkWHTflaw5DizHoo50Mrr4VRzNgDHfa8bDIAiwQsjABxvSsLaacEv71Jxyd98Xwox+vLf8AozjY9Q2KjVndA4Kko241924F/MVZ9Hm6ZJ2JNtZ9uDSGyKRdcPjZg3ISESKfPSqnpvTyXMLGvvyitY6bE42QQOqidAyG2i62vIfC1uH616WjthXVJt8nmXetqLo1yXK/7Ixm+WfZpOxDFgqLYkAcugrt0k99Sf3OfW1+nc45yDYY3aYgHQQs9v4DqR6H6VrKe2Sz54M6698Hjtc/oWXZXPOwSZDqTZo16ue6R/4mubVab1ZRf7/Y69FrPQrlHt+F9ei45Fl5iQlzeWQ7znxPLyFeZqblZLEflXCPZ0endUMy5k+W/r/4OZ3la4mF4n+8NDzVh8rDyNZVWOuSkje2tWRcWZ3tLtJJ9iOEl0xAkEb/AL0a6hwfGwFelVRH1fUj8va+/sefbfL0vTl83T+3uUfFYdlED8FkMlvER7oJ8rsR/hNdTlme1eOzmUcQ3P8AQk5XB2k8SXtvSot+l2GutTY9sG/oRWszS+qNH+HGzjYSbFhjdboI26qSzHTkRcC1eNdapxjg9eqvbKT9y91zm5V/iJDfChvwSKfQ90/nQFVwUndFSSSVJqSR0RGoIOlgHOpGT2LDqlyqgX4mowMnZNAcEUBz2dTgDKbrEgMpI4gEEjzFQSey5Usg3WvbnY7v1FHFBSwNSbHYMQyFY07XcYo9ydxwLqxYnkbVjYo7Wkb12zUk37nWH2sheJAxIkAG8LG1xx151zeosHYtPJSfscYraYEWVvYG/vVZWN9G0KYp5YFnxd7kC1+Z1NZI2lN4LVsvs+JcLG7cW3j6b7W+lq7q4fCjybrGpsrHxB2CWbMXlLlVmVW0F+8o3W19Fq8oZ8nPGeF0WDL8I8SBWJewtvEam3W3OspVvwbxsT7BWNBueR6j9aywb8DMc44Pp+9yPmOVBgiyQ2O8h8ipqME5I2PzC4sygkX4aH2qSegPNnMam261/Cxq6jko5pdnkM5kNyht0NWjDHZlO3Kwg3hJt0a8OR/D4fw/0pJyUsoxSTWApCN62p/T+tbZM2SMOd03BJ9gvsBr71JULYViw1BHmCAfK9ASgtAVvaDLsLI4kdAXU6kaBvB/xCua7Y39TtojNLnotXw/TfEk1tCQi9O7qbeHy+xrWnrJnqO8FvrY5xUBXcnHZSPH+FiB5cvpQAXCSjEZo3bcIt4RqeF1tbTrxPt0qfB48GrNY9/jot+L3iLCoPSeSjQ7BOMSsqyBUD79rd697kX4Wq2TjWjSnvRb8ZiIsLHvyuFA9yeijmag6bLI1R3TeAFsjg5JsRLjZFKB7iNTxINhfysAPHWhy6SEp2SvksZ6BXxHk3JS6kEiG9uOq72ht4V7OhbVL+7OD8SSlqIr3S/uQNncSkeLjeQgJuupJ1FmHhW+qrlOvEezn0Nsa7Mz68li2Ty2Fp3kU91D+zViC38RHGw5f0rl1ttka1B9vt+Psdf4dRVK1zXS+VPv7/6LtXkHvioChfE/KI2RcRvBZFsGFwpdL8r8WH616Ghskns8f2ODW1prf5/uU3bPGYeRsKuGN44oCtje4LNcg3Gp01Irr08JxcnPts5r5waiodJELY2UHGQliAFkbUmw7oNuPO4pqG/SkRRFerE3DKo7R35sS3vw+gFeIeyTKAg55gu3w8sXNkIH8XFfqBQGTYad9whdHAIseRHX1oWIK5rmKnSJX9P5GoyxhBzJ8TjXN54o416Anf8AYE2qy3EcE3Oc5iwqb0zEdABdvapbwEmDso2xwuJNkcg/viw9+FV3onaw8hvwN/KrFR8w7urm3h97+lVckiyTZWtocc7AxxkRrzP3qzlYb10ORTsLhPszs8Mr77KQTpbXXhbrWTuwzq/J5j9Sdg8TMNXkZ/DW1VlfnoiOjx8zJOKxs0g3XY7n4RoPXrWMpSfZ1V11w67IiWHE1mbNjoxKDnUlTmTHAkItyzEKo6ljYD3NWUeSk3hZN1yvCCGGOMfcRV9hrXopYWDxJPLbIG0+B7SMOB3ozvDy+8PbX0qSpDwADqKYAsVlCNqyA+POq7U/BZTa6YJxOy0Tcm9Gb+dR6cfYv60/cgR7HxobgsP8TflenpxHqy9xvF7Ko3G59anYiHbJkWPY9F4LTYV3slx5AqjUAU2ojczr+yR90i3W1/bWmCMj0WVLzufM2HsLVIJkODA4ADyqMECkwTE+HiQPa361IIONzURrZj72v62Nq57bF0jsool8zKRm2atKwSMbzMwVVHEsxsB71zpNs7mlBZZtuz2VjC4eKEfcXU9WOrH3JrvjHasHkTluk2EasVFQATOotyRJRwPdb/af09qAhZts0mJImjcxTC3eHAkcCRxB8RU5OLUaKNst8XiQ0kOax6BoJR1e4P0tTgy2a2PCcX9xz7NmkmjSwQjqilj/AKqcFlDWS+aUV9l/sdw2ysSHtsTI07qL70p7i21uF4e9Sst4RaOjrg/Ute5ry/H6DIxM2NYrETFAuhYaMfD25cudei4V6WKclum/HhHJG23Wyag9ta8+WV/bnJ44VjEd++kgYk3JNhYn3NdGkvnapbv+7OTXaaFDhsXvn69AfZhwZsKSAQSLg6jvJatr+aX9jHTJLUpP3/2X/HbOxyDeiHZSDUFdBfxH6ivMq1c4cS5Xsz17tBXZzH4Ze6PdmM3dy0M394nPmQNCD4jrzq2s08YpWV9MjQaqc26rfmR5trtAcHCNyxlkJCX1AtxYjna49SKx0tHqy56R1am7048dsE5LskGAnxpaaVhfdYndW+oBHM/TwrazUtfDXwjOvTr5rOWU74jIi4wKiqqrCgsoAFyWPKunRtuGX7nNq8b8L2BmwOVJi8QInXeQq7HiLd7jcedV1FrhXmL5yWorU7MSXGDe40CgACwAAA8BoK8g9U6oBUBl21mAOGxZIHcm769N776++v8AioWQPxmMljjLxLvMPu24j0qOUT2CcFtTjZXKrht0dSrWHmWsKlyfghRQUky8TNv4gB26HVR6cKpz5LHYyyK1hEg8lA/KjJIEuSuDeKVltyuf0quCQ99ofcCk963ebmTzteo2lkQHwIPG9R6aNVdNHC4BB92myId9j8nXYKOVMIrvk/J5LhwwqHFMRlJArFZRfhWUqjqhqPcFS4Fk4is9jR0K2LLJ8M8k+0YsSsO5h7N4GT7g9Pm9BW1MMvJy6u3EcLybRXWeYKgK5JB9nlsP7ttV8Oq1JAVQ3FAculMAYe3QnyFANMnQVAGGThr7W1qQJoL8qAakhA+8BQga30HU/T86A833t3VA+v14UAMz/HNGhF+I8NPbSue6TXB3aSEXy+zN80xh1Jb3rnUT0HNIuPwj2bLt9tlUhRcQAj5jwaW3TkPU9L9NcMcnn6m7d8KNYrY4xUAqAbxEIdSrcCLUAIwEpiYxvxHA9RyNAGlN6A9oAJti5GGa3NlB8r12/h6TuWfqed+KtrTPH0OtlSv2VN3xv/FfWq61P15ZJ/D3H8tHb/zI20mUjEAA3BBuCPGlF0q+Yk6iiNySkBMk2NMToe0uEtugjXTQXNaz1Tdewxr0UY2+oXYWRSWIAAuSeFhXFzJ4R6HEVmXRVtnAZsZLMBZdf9WgHnYXr1NX/D08a32eNoM3aqdy6IPxTwbEQTAXVCyt0G8VKk/5bVl+HyWZQfk7tfF/DP2Lfl2MTEQrKhBDD2PMHxBrinF1ycWdcJKcVJFJ2z2T7eQSiTdIFjpe4HD11rop1DrTRhbQptMM7A7JJgY2bUySWuWtdVHBR+Z/pXPbbKeE/BvXUoZa8lsrI1FQCoAVtJlAxUJTg47yHow4eh4UBn2XTAkxv3ZFNmQkBgR1FSmmWC64b/lxU8EnhgUcdPUVHBI32kG8E7RN48BvC5qOASv7PFME5F/ZlRgnI3Ll1qjaTkZ+w1G0nI22BqNhORlsGelRtZOSNNhGFQ4stwCsRBK7LGilmc2A8T+Q8ajaydySyavszkq4OBYl1PzO34nNrn6ADwAraKwjknJyeWFakqKgGsVh1kUqwuD7jxHjQAJXeBtyQ6H5W5Efz8KsQEU7w0FCDp1Fu8f0oCMd1dQCf+eNQBtiSe6o8+NANOrfeIHr+goBtkHib+n9aA4JI4KB1019zQDbAn5ifXh52oCPisCJEKsoKkc/61DWS6k10D8u2FgmcM8SiMcerEch4dTUbUS5yfk0GKMKAqgAAWAGgAHAAVJU7oBUAqAVARMwwQkHRh8rdPA+FARcFjCDuOLMP+XHUUAUVr0A1i8MsiMjC6sLH/nWrQm4SUo9opZXGyLhLplQGFxOBYmMdpEeOlwfMDVT4jSvX9WjVRSnxI8L0dTopN1rdH/v2f1RLTbGH/uRup9D/Ksn+G2fytM2X4tV/PFpnjbZRHSOKRz5AfleoX4dP+eSQf4rW/8A5xbODh8Xjf7wdjF04X9OJPnYVf1NPpvk+KXv/wB/gq6tXrH/ABPgh7f9/n9iy5fgUhQIgsPqT1J615ttsrJbpHr00wphsguDvF4ZZUZHUMrCxB5g1SMnF5RpKKksMoGLybF5czSYJu0iOpiaxPqNN7zFj516K1FV6xasP3OB0W0vNXK9iz7PNLiEWbEQ9keKxk3PgxHLyNcVqjGWIvKOutylHMlgPVkaioBUAqAVAUjb3Y37R/1OGVRiVWxB0EqrwU66OOR9DytDWSU8GYrnGIUlWVFZdGBVgQehBOhqNhfccYvNcQwNmQeQP86bBuKTiocQJxIxJYG4I/SrOHBXPJa8u24xMVgXDC/yuLH3qvxItwaVh9poxCsjlVJGvf5+AvUb37E4OMPnmJkG/Hh45EPDcmTf9msPrWq5K5C+AxTuO/A0Z6MUP1UmpwTklNEDxoNxyYBUYJ3EaeIXsBcnQAcSaYG4O5Fkoi/aMB2hH+UdB49TVSkpZDNCoqAVAKgG54FcbrC4/wCe1ABMRgpYvkJdP9QHpx9KnJGDnD4tG4tr/wA61JBIWcfdHvr9KATPfW/pw4+FANFdeR8KA7GFPl4mgE0aj52v5f8AL0BGfFi+7Gtz0sSagErC5W7nemNhyQf7iPyFQWDKrYWGgoD2gFQCoBUAqAVAR8XhFkGvEcCOIoCDvSQ/N3l/EP1HKgJsGMVudASA1ANvh0PFVPmAalSa6ZVxi+0dJCq8FA8gBRtvslRS6R3UEnDSAUBFkxdzZBc+FAdQ4TXec3PIch/OgJdAKgFQCoBUAqAVAVfazYfD44iRgUlAtvqSN4dHA0bz4irRlggrH/6Vh4TuzQnwbeYqfI1opkYAG0Wwx3g2EN1tqjNex8CaunF9jkF5fs/NAxeTA/aP3CRbz42rJpp8F1guWSQ4efuyZY0J8VG77qajD8ofqG8JsphIjeOAIf3Wcf7qfoRlhJsKtrDT1N/rUjI267vGx+hpknI0mHM/dRTa+pOij1/lUZGQ5lmVLDr8z82P5AchVWyAhUAVAKgFQCoBUAqAiYvLY5NWXX8Q0PuOPrQA98lZfkk06MP1FTkjBHmDRfNY+R/oKDBGGcngqgVJBMiill13gB5n8gKgnBKhyUffcnwGgpkYCMGGVPlUD8/eoJHaAVAKgFQCoBUAqAVAKgFQESXL0OoG6eq6fThQDJwsi8HB89PyoBh8c6mxt6UBymaE8BQElBI3NQPU/pQDq4H8bFvDgPpQEqOMKLAADwoDqgFQCoBUAqAVAKgFQCoDl0BFiAR0OooAZPkUZ1S6Hw1Hsf0qckYIcmVypwdSPG4P5Gp3DBAfGsvG3pUg7hxbNwt60AQjy2VuLqPK5/lUZBMgyeMatdz48PYfrUZJCCqBoNBUA9oBUAqAV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6985" name="Picture 9" descr="http://profikonsalt.ru/img/gar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3203848" cy="291194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576TGp_report_light">
  <a:themeElements>
    <a:clrScheme name="Default Design 1">
      <a:dk1>
        <a:srgbClr val="000000"/>
      </a:dk1>
      <a:lt1>
        <a:srgbClr val="B4E3EE"/>
      </a:lt1>
      <a:dk2>
        <a:srgbClr val="189180"/>
      </a:dk2>
      <a:lt2>
        <a:srgbClr val="808080"/>
      </a:lt2>
      <a:accent1>
        <a:srgbClr val="FF7F00"/>
      </a:accent1>
      <a:accent2>
        <a:srgbClr val="B3DC27"/>
      </a:accent2>
      <a:accent3>
        <a:srgbClr val="D6EFF5"/>
      </a:accent3>
      <a:accent4>
        <a:srgbClr val="000000"/>
      </a:accent4>
      <a:accent5>
        <a:srgbClr val="FFC0AA"/>
      </a:accent5>
      <a:accent6>
        <a:srgbClr val="A2C722"/>
      </a:accent6>
      <a:hlink>
        <a:srgbClr val="6FB9D7"/>
      </a:hlink>
      <a:folHlink>
        <a:srgbClr val="F93D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4E3EE"/>
        </a:lt1>
        <a:dk2>
          <a:srgbClr val="189180"/>
        </a:dk2>
        <a:lt2>
          <a:srgbClr val="808080"/>
        </a:lt2>
        <a:accent1>
          <a:srgbClr val="FF7F00"/>
        </a:accent1>
        <a:accent2>
          <a:srgbClr val="B3DC27"/>
        </a:accent2>
        <a:accent3>
          <a:srgbClr val="D6EFF5"/>
        </a:accent3>
        <a:accent4>
          <a:srgbClr val="000000"/>
        </a:accent4>
        <a:accent5>
          <a:srgbClr val="FFC0AA"/>
        </a:accent5>
        <a:accent6>
          <a:srgbClr val="A2C722"/>
        </a:accent6>
        <a:hlink>
          <a:srgbClr val="6FB9D7"/>
        </a:hlink>
        <a:folHlink>
          <a:srgbClr val="F93D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EE384"/>
        </a:lt1>
        <a:dk2>
          <a:srgbClr val="FD8334"/>
        </a:dk2>
        <a:lt2>
          <a:srgbClr val="808080"/>
        </a:lt2>
        <a:accent1>
          <a:srgbClr val="F98EB2"/>
        </a:accent1>
        <a:accent2>
          <a:srgbClr val="FCB43E"/>
        </a:accent2>
        <a:accent3>
          <a:srgbClr val="FEEFC2"/>
        </a:accent3>
        <a:accent4>
          <a:srgbClr val="000000"/>
        </a:accent4>
        <a:accent5>
          <a:srgbClr val="FBC6D5"/>
        </a:accent5>
        <a:accent6>
          <a:srgbClr val="E4A337"/>
        </a:accent6>
        <a:hlink>
          <a:srgbClr val="FA6D73"/>
        </a:hlink>
        <a:folHlink>
          <a:srgbClr val="D264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4E1EE"/>
        </a:lt1>
        <a:dk2>
          <a:srgbClr val="2F84AF"/>
        </a:dk2>
        <a:lt2>
          <a:srgbClr val="808080"/>
        </a:lt2>
        <a:accent1>
          <a:srgbClr val="9899C1"/>
        </a:accent1>
        <a:accent2>
          <a:srgbClr val="4BBAC3"/>
        </a:accent2>
        <a:accent3>
          <a:srgbClr val="E6EEF5"/>
        </a:accent3>
        <a:accent4>
          <a:srgbClr val="000000"/>
        </a:accent4>
        <a:accent5>
          <a:srgbClr val="CACADD"/>
        </a:accent5>
        <a:accent6>
          <a:srgbClr val="43A8B0"/>
        </a:accent6>
        <a:hlink>
          <a:srgbClr val="7AC5B9"/>
        </a:hlink>
        <a:folHlink>
          <a:srgbClr val="719F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576TGp_report_light</Template>
  <TotalTime>279</TotalTime>
  <Words>1193</Words>
  <Application>Microsoft Office PowerPoint</Application>
  <PresentationFormat>Экран (4:3)</PresentationFormat>
  <Paragraphs>151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576TGp_report_light</vt:lpstr>
      <vt:lpstr>Классификация  страхования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На 2013 год  в РК</vt:lpstr>
      <vt:lpstr>Слайд 23</vt:lpstr>
      <vt:lpstr>Спасибо за внимание!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Производственная мощность предприятия</dc:title>
  <dc:creator>Judi</dc:creator>
  <cp:lastModifiedBy>Judi</cp:lastModifiedBy>
  <cp:revision>31</cp:revision>
  <dcterms:created xsi:type="dcterms:W3CDTF">2013-03-19T18:41:53Z</dcterms:created>
  <dcterms:modified xsi:type="dcterms:W3CDTF">2014-09-14T19:49:07Z</dcterms:modified>
</cp:coreProperties>
</file>